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sldIdLst>
    <p:sldId id="257" r:id="rId5"/>
    <p:sldId id="500" r:id="rId6"/>
    <p:sldId id="413" r:id="rId7"/>
    <p:sldId id="528" r:id="rId8"/>
    <p:sldId id="521" r:id="rId9"/>
    <p:sldId id="503" r:id="rId10"/>
    <p:sldId id="506" r:id="rId11"/>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A0936C6-47C2-90AC-1F83-26397668C0E7}" name="Caroline Bletso (RCAOB)" initials="CB" userId="S::caroline.bletso@rcaob.org.uk::5e7db721-595b-4228-937a-acfd564b27fe" providerId="AD"/>
  <p188:author id="{97F948D8-0469-5905-DD14-46E0C81EE78A}" name="Eric Kirwan - RCAOB Chief Operating Officer" initials="EK" userId="S::eric.kirwan@rcaob.org.uk::5f991e4e-d084-486c-9140-b00a2073c6c5"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1919"/>
    <a:srgbClr val="1E5266"/>
    <a:srgbClr val="EAEFF7"/>
    <a:srgbClr val="000000"/>
    <a:srgbClr val="006C32"/>
    <a:srgbClr val="FFB914"/>
    <a:srgbClr val="DCDC82"/>
    <a:srgbClr val="F5DCB4"/>
    <a:srgbClr val="D2DE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AEFF7"/>
          </a:solidFill>
        </a:fill>
      </a:tcStyle>
    </a:wholeTbl>
    <a:band1H>
      <a:tcStyle>
        <a:tcBdr/>
        <a:fill>
          <a:solidFill>
            <a:srgbClr val="D2DEEF"/>
          </a:solidFill>
        </a:fill>
      </a:tcStyle>
    </a:band1H>
    <a:band2H>
      <a:tcStyle>
        <a:tcBdr/>
      </a:tcStyle>
    </a:band2H>
    <a:band1V>
      <a:tcStyle>
        <a:tcBdr/>
        <a:fill>
          <a:solidFill>
            <a:srgbClr val="D2DEEF"/>
          </a:solidFill>
        </a:fill>
      </a:tcStyle>
    </a:band1V>
    <a:band2V>
      <a:tcStyle>
        <a:tcBdr/>
      </a:tcStyle>
    </a:band2V>
    <a:lastCol>
      <a:tcTxStyle b="on">
        <a:font>
          <a:latin typeface="+mn-lt"/>
          <a:ea typeface="+mn-ea"/>
          <a:cs typeface="+mn-cs"/>
        </a:font>
        <a:srgbClr val="FFFFFF"/>
      </a:tcTxStyle>
      <a:tcStyle>
        <a:tcBdr/>
        <a:fill>
          <a:solidFill>
            <a:srgbClr val="5B9BD5"/>
          </a:solidFill>
        </a:fill>
      </a:tcStyle>
    </a:lastCol>
    <a:firstCol>
      <a:tcTxStyle b="on">
        <a:font>
          <a:latin typeface="+mn-lt"/>
          <a:ea typeface="+mn-ea"/>
          <a:cs typeface="+mn-cs"/>
        </a:font>
        <a:srgbClr val="FFFFFF"/>
      </a:tcTxStyle>
      <a:tcStyle>
        <a:tcBdr/>
        <a:fill>
          <a:solidFill>
            <a:srgbClr val="5B9BD5"/>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5B9BD5"/>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5B9BD5"/>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810" autoAdjust="0"/>
    <p:restoredTop sz="95662" autoAdjust="0"/>
  </p:normalViewPr>
  <p:slideViewPr>
    <p:cSldViewPr snapToGrid="0">
      <p:cViewPr varScale="1">
        <p:scale>
          <a:sx n="44" d="100"/>
          <a:sy n="44" d="100"/>
        </p:scale>
        <p:origin x="906" y="4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8/10/relationships/authors" Targe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F5DDC13-DCE4-73C4-16FA-F784ABE1D1FC}"/>
              </a:ext>
            </a:extLst>
          </p:cNvPr>
          <p:cNvSpPr txBox="1">
            <a:spLocks noGrp="1"/>
          </p:cNvSpPr>
          <p:nvPr>
            <p:ph type="hdr" sz="quarter"/>
          </p:nvPr>
        </p:nvSpPr>
        <p:spPr>
          <a:xfrm>
            <a:off x="0" y="1"/>
            <a:ext cx="2946350" cy="498217"/>
          </a:xfrm>
          <a:prstGeom prst="rect">
            <a:avLst/>
          </a:prstGeom>
          <a:noFill/>
          <a:ln>
            <a:noFill/>
          </a:ln>
        </p:spPr>
        <p:txBody>
          <a:bodyPr vert="horz" wrap="square" lIns="95589" tIns="47794" rIns="95589" bIns="47794" anchor="t" anchorCtr="0" compatLnSpc="1">
            <a:noAutofit/>
          </a:bodyPr>
          <a:lstStyle>
            <a:lvl1pPr marL="0" marR="0" lvl="0" indent="0" algn="l" defTabSz="955901"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Aptos"/>
              </a:defRPr>
            </a:lvl1pPr>
          </a:lstStyle>
          <a:p>
            <a:pPr lvl="0"/>
            <a:endParaRPr lang="en-GB"/>
          </a:p>
        </p:txBody>
      </p:sp>
      <p:sp>
        <p:nvSpPr>
          <p:cNvPr id="3" name="Date Placeholder 2">
            <a:extLst>
              <a:ext uri="{FF2B5EF4-FFF2-40B4-BE49-F238E27FC236}">
                <a16:creationId xmlns:a16="http://schemas.microsoft.com/office/drawing/2014/main" id="{D14B89EC-9EBF-DC47-B4D2-D6F87D356C9E}"/>
              </a:ext>
            </a:extLst>
          </p:cNvPr>
          <p:cNvSpPr txBox="1">
            <a:spLocks noGrp="1"/>
          </p:cNvSpPr>
          <p:nvPr>
            <p:ph type="dt" idx="1"/>
          </p:nvPr>
        </p:nvSpPr>
        <p:spPr>
          <a:xfrm>
            <a:off x="3851340" y="1"/>
            <a:ext cx="2946350" cy="498217"/>
          </a:xfrm>
          <a:prstGeom prst="rect">
            <a:avLst/>
          </a:prstGeom>
          <a:noFill/>
          <a:ln>
            <a:noFill/>
          </a:ln>
        </p:spPr>
        <p:txBody>
          <a:bodyPr vert="horz" wrap="square" lIns="95589" tIns="47794" rIns="95589" bIns="47794" anchor="t" anchorCtr="0" compatLnSpc="1">
            <a:noAutofit/>
          </a:bodyPr>
          <a:lstStyle>
            <a:lvl1pPr marL="0" marR="0" lvl="0" indent="0" algn="r" defTabSz="955901"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Aptos"/>
              </a:defRPr>
            </a:lvl1pPr>
          </a:lstStyle>
          <a:p>
            <a:pPr lvl="0"/>
            <a:fld id="{DD82217E-8C16-4754-A7F2-6CCBADF07C33}" type="datetime1">
              <a:rPr lang="en-GB"/>
              <a:pPr lvl="0"/>
              <a:t>25/01/2026</a:t>
            </a:fld>
            <a:endParaRPr lang="en-GB"/>
          </a:p>
        </p:txBody>
      </p:sp>
      <p:sp>
        <p:nvSpPr>
          <p:cNvPr id="4" name="Slide Image Placeholder 3">
            <a:extLst>
              <a:ext uri="{FF2B5EF4-FFF2-40B4-BE49-F238E27FC236}">
                <a16:creationId xmlns:a16="http://schemas.microsoft.com/office/drawing/2014/main" id="{5DB1FC83-3652-7F49-99F3-84ACDB6C1406}"/>
              </a:ext>
            </a:extLst>
          </p:cNvPr>
          <p:cNvSpPr>
            <a:spLocks noGrp="1" noRot="1" noChangeAspect="1"/>
          </p:cNvSpPr>
          <p:nvPr>
            <p:ph type="sldImg" idx="2"/>
          </p:nvPr>
        </p:nvSpPr>
        <p:spPr>
          <a:xfrm>
            <a:off x="422275" y="1241425"/>
            <a:ext cx="5954713" cy="3351213"/>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3594AC51-28C2-0449-66FA-64D0EBA932BB}"/>
              </a:ext>
            </a:extLst>
          </p:cNvPr>
          <p:cNvSpPr txBox="1">
            <a:spLocks noGrp="1"/>
          </p:cNvSpPr>
          <p:nvPr>
            <p:ph type="body" sz="quarter" idx="3"/>
          </p:nvPr>
        </p:nvSpPr>
        <p:spPr>
          <a:xfrm>
            <a:off x="679924" y="4778719"/>
            <a:ext cx="5439412" cy="3909865"/>
          </a:xfrm>
          <a:prstGeom prst="rect">
            <a:avLst/>
          </a:prstGeom>
          <a:noFill/>
          <a:ln>
            <a:noFill/>
          </a:ln>
        </p:spPr>
        <p:txBody>
          <a:bodyPr vert="horz" wrap="square" lIns="95589" tIns="47794" rIns="95589" bIns="47794"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8BA55B45-2B4C-337E-145E-DB2A76B41B2D}"/>
              </a:ext>
            </a:extLst>
          </p:cNvPr>
          <p:cNvSpPr txBox="1">
            <a:spLocks noGrp="1"/>
          </p:cNvSpPr>
          <p:nvPr>
            <p:ph type="ftr" sz="quarter" idx="4"/>
          </p:nvPr>
        </p:nvSpPr>
        <p:spPr>
          <a:xfrm>
            <a:off x="0" y="9431595"/>
            <a:ext cx="2946350" cy="498217"/>
          </a:xfrm>
          <a:prstGeom prst="rect">
            <a:avLst/>
          </a:prstGeom>
          <a:noFill/>
          <a:ln>
            <a:noFill/>
          </a:ln>
        </p:spPr>
        <p:txBody>
          <a:bodyPr vert="horz" wrap="square" lIns="95589" tIns="47794" rIns="95589" bIns="47794" anchor="b" anchorCtr="0" compatLnSpc="1">
            <a:noAutofit/>
          </a:bodyPr>
          <a:lstStyle>
            <a:lvl1pPr marL="0" marR="0" lvl="0" indent="0" algn="l" defTabSz="955901"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Aptos"/>
              </a:defRPr>
            </a:lvl1pPr>
          </a:lstStyle>
          <a:p>
            <a:pPr lvl="0"/>
            <a:endParaRPr lang="en-GB"/>
          </a:p>
        </p:txBody>
      </p:sp>
      <p:sp>
        <p:nvSpPr>
          <p:cNvPr id="7" name="Slide Number Placeholder 6">
            <a:extLst>
              <a:ext uri="{FF2B5EF4-FFF2-40B4-BE49-F238E27FC236}">
                <a16:creationId xmlns:a16="http://schemas.microsoft.com/office/drawing/2014/main" id="{6263B40D-FA93-D1E2-75DF-EA187CDF409B}"/>
              </a:ext>
            </a:extLst>
          </p:cNvPr>
          <p:cNvSpPr txBox="1">
            <a:spLocks noGrp="1"/>
          </p:cNvSpPr>
          <p:nvPr>
            <p:ph type="sldNum" sz="quarter" idx="5"/>
          </p:nvPr>
        </p:nvSpPr>
        <p:spPr>
          <a:xfrm>
            <a:off x="3851340" y="9431595"/>
            <a:ext cx="2946350" cy="498217"/>
          </a:xfrm>
          <a:prstGeom prst="rect">
            <a:avLst/>
          </a:prstGeom>
          <a:noFill/>
          <a:ln>
            <a:noFill/>
          </a:ln>
        </p:spPr>
        <p:txBody>
          <a:bodyPr vert="horz" wrap="square" lIns="95589" tIns="47794" rIns="95589" bIns="47794" anchor="b" anchorCtr="0" compatLnSpc="1">
            <a:noAutofit/>
          </a:bodyPr>
          <a:lstStyle>
            <a:lvl1pPr marL="0" marR="0" lvl="0" indent="0" algn="r" defTabSz="955901"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Aptos"/>
              </a:defRPr>
            </a:lvl1pPr>
          </a:lstStyle>
          <a:p>
            <a:pPr lvl="0"/>
            <a:fld id="{F6B0602E-A53A-4238-B75C-4B9B7751B3CE}" type="slidenum">
              <a:t>‹#›</a:t>
            </a:fld>
            <a:endParaRPr lang="en-GB"/>
          </a:p>
        </p:txBody>
      </p:sp>
    </p:spTree>
    <p:extLst>
      <p:ext uri="{BB962C8B-B14F-4D97-AF65-F5344CB8AC3E}">
        <p14:creationId xmlns:p14="http://schemas.microsoft.com/office/powerpoint/2010/main" val="71670323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FA04A-49D6-07E7-868C-D993FD15E99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9B5CCB01-0478-E93A-F263-23F89F854A2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FD9042D8-3577-2340-2CB3-D69EE4F2EB32}"/>
              </a:ext>
            </a:extLst>
          </p:cNvPr>
          <p:cNvSpPr txBox="1">
            <a:spLocks noGrp="1"/>
          </p:cNvSpPr>
          <p:nvPr>
            <p:ph type="dt" sz="half" idx="7"/>
          </p:nvPr>
        </p:nvSpPr>
        <p:spPr/>
        <p:txBody>
          <a:bodyPr/>
          <a:lstStyle>
            <a:lvl1pPr>
              <a:defRPr/>
            </a:lvl1pPr>
          </a:lstStyle>
          <a:p>
            <a:pPr lvl="0"/>
            <a:fld id="{0E6D8EFD-DA1D-4A5E-AEAF-1CE1BF6BE490}" type="datetime1">
              <a:rPr lang="en-GB"/>
              <a:pPr lvl="0"/>
              <a:t>25/01/2026</a:t>
            </a:fld>
            <a:endParaRPr lang="en-GB"/>
          </a:p>
        </p:txBody>
      </p:sp>
      <p:sp>
        <p:nvSpPr>
          <p:cNvPr id="5" name="Footer Placeholder 4">
            <a:extLst>
              <a:ext uri="{FF2B5EF4-FFF2-40B4-BE49-F238E27FC236}">
                <a16:creationId xmlns:a16="http://schemas.microsoft.com/office/drawing/2014/main" id="{CBD9DAB1-9310-BDD4-DA77-58A99594A36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030EBD70-CE5F-0346-2E49-D11D4AB17FDD}"/>
              </a:ext>
            </a:extLst>
          </p:cNvPr>
          <p:cNvSpPr txBox="1">
            <a:spLocks noGrp="1"/>
          </p:cNvSpPr>
          <p:nvPr>
            <p:ph type="sldNum" sz="quarter" idx="8"/>
          </p:nvPr>
        </p:nvSpPr>
        <p:spPr/>
        <p:txBody>
          <a:bodyPr/>
          <a:lstStyle>
            <a:lvl1pPr>
              <a:defRPr/>
            </a:lvl1pPr>
          </a:lstStyle>
          <a:p>
            <a:pPr lvl="0"/>
            <a:fld id="{D59E261D-54B9-4296-92D0-15D639A12429}" type="slidenum">
              <a:t>‹#›</a:t>
            </a:fld>
            <a:endParaRPr lang="en-GB"/>
          </a:p>
        </p:txBody>
      </p:sp>
    </p:spTree>
    <p:extLst>
      <p:ext uri="{BB962C8B-B14F-4D97-AF65-F5344CB8AC3E}">
        <p14:creationId xmlns:p14="http://schemas.microsoft.com/office/powerpoint/2010/main" val="7244628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E7481-5DF1-0E61-805C-3DAF9A4FEE96}"/>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7D8A6626-8B02-20F7-FC39-95BC9A05341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2E0CEA-3AFC-6FC3-4FA2-848A3B4C810E}"/>
              </a:ext>
            </a:extLst>
          </p:cNvPr>
          <p:cNvSpPr txBox="1">
            <a:spLocks noGrp="1"/>
          </p:cNvSpPr>
          <p:nvPr>
            <p:ph type="dt" sz="half" idx="7"/>
          </p:nvPr>
        </p:nvSpPr>
        <p:spPr/>
        <p:txBody>
          <a:bodyPr/>
          <a:lstStyle>
            <a:lvl1pPr>
              <a:defRPr/>
            </a:lvl1pPr>
          </a:lstStyle>
          <a:p>
            <a:pPr lvl="0"/>
            <a:fld id="{DB9716BE-339C-466B-B87F-D394B287B919}" type="datetime1">
              <a:rPr lang="en-GB"/>
              <a:pPr lvl="0"/>
              <a:t>25/01/2026</a:t>
            </a:fld>
            <a:endParaRPr lang="en-GB"/>
          </a:p>
        </p:txBody>
      </p:sp>
      <p:sp>
        <p:nvSpPr>
          <p:cNvPr id="5" name="Footer Placeholder 4">
            <a:extLst>
              <a:ext uri="{FF2B5EF4-FFF2-40B4-BE49-F238E27FC236}">
                <a16:creationId xmlns:a16="http://schemas.microsoft.com/office/drawing/2014/main" id="{ECA87D1E-10CD-3210-D198-7E58AF5555F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5FAC728-6AA2-5D59-2C60-62C2E558000B}"/>
              </a:ext>
            </a:extLst>
          </p:cNvPr>
          <p:cNvSpPr txBox="1">
            <a:spLocks noGrp="1"/>
          </p:cNvSpPr>
          <p:nvPr>
            <p:ph type="sldNum" sz="quarter" idx="8"/>
          </p:nvPr>
        </p:nvSpPr>
        <p:spPr/>
        <p:txBody>
          <a:bodyPr/>
          <a:lstStyle>
            <a:lvl1pPr>
              <a:defRPr/>
            </a:lvl1pPr>
          </a:lstStyle>
          <a:p>
            <a:pPr lvl="0"/>
            <a:fld id="{1B245C06-E28E-4150-8C6C-CE3B6ED6B7A3}" type="slidenum">
              <a:t>‹#›</a:t>
            </a:fld>
            <a:endParaRPr lang="en-GB"/>
          </a:p>
        </p:txBody>
      </p:sp>
    </p:spTree>
    <p:extLst>
      <p:ext uri="{BB962C8B-B14F-4D97-AF65-F5344CB8AC3E}">
        <p14:creationId xmlns:p14="http://schemas.microsoft.com/office/powerpoint/2010/main" val="4038964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C9FC3-AA8B-295A-FB8A-F31C6DD09CA0}"/>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91F44B7E-B3B1-5198-AC14-1F1BD64A44F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Edit Master text styles</a:t>
            </a:r>
          </a:p>
        </p:txBody>
      </p:sp>
      <p:sp>
        <p:nvSpPr>
          <p:cNvPr id="4" name="Date Placeholder 3">
            <a:extLst>
              <a:ext uri="{FF2B5EF4-FFF2-40B4-BE49-F238E27FC236}">
                <a16:creationId xmlns:a16="http://schemas.microsoft.com/office/drawing/2014/main" id="{0F8A8E80-8C04-0362-2754-AED1331FB446}"/>
              </a:ext>
            </a:extLst>
          </p:cNvPr>
          <p:cNvSpPr txBox="1">
            <a:spLocks noGrp="1"/>
          </p:cNvSpPr>
          <p:nvPr>
            <p:ph type="dt" sz="half" idx="7"/>
          </p:nvPr>
        </p:nvSpPr>
        <p:spPr/>
        <p:txBody>
          <a:bodyPr/>
          <a:lstStyle>
            <a:lvl1pPr>
              <a:defRPr/>
            </a:lvl1pPr>
          </a:lstStyle>
          <a:p>
            <a:pPr lvl="0"/>
            <a:fld id="{1959DD00-7019-4625-8A7F-1E98EC27676B}" type="datetime1">
              <a:rPr lang="en-GB"/>
              <a:pPr lvl="0"/>
              <a:t>25/01/2026</a:t>
            </a:fld>
            <a:endParaRPr lang="en-GB"/>
          </a:p>
        </p:txBody>
      </p:sp>
      <p:sp>
        <p:nvSpPr>
          <p:cNvPr id="5" name="Footer Placeholder 4">
            <a:extLst>
              <a:ext uri="{FF2B5EF4-FFF2-40B4-BE49-F238E27FC236}">
                <a16:creationId xmlns:a16="http://schemas.microsoft.com/office/drawing/2014/main" id="{53B0458C-A0AD-0B68-5292-AED12F9E394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283D8E6-FAB6-7378-E200-55B9D3E384C4}"/>
              </a:ext>
            </a:extLst>
          </p:cNvPr>
          <p:cNvSpPr txBox="1">
            <a:spLocks noGrp="1"/>
          </p:cNvSpPr>
          <p:nvPr>
            <p:ph type="sldNum" sz="quarter" idx="8"/>
          </p:nvPr>
        </p:nvSpPr>
        <p:spPr/>
        <p:txBody>
          <a:bodyPr/>
          <a:lstStyle>
            <a:lvl1pPr>
              <a:defRPr/>
            </a:lvl1pPr>
          </a:lstStyle>
          <a:p>
            <a:pPr lvl="0"/>
            <a:fld id="{4ED59566-4710-4AA8-97B9-B45D2B1EE6DE}" type="slidenum">
              <a:t>‹#›</a:t>
            </a:fld>
            <a:endParaRPr lang="en-GB"/>
          </a:p>
        </p:txBody>
      </p:sp>
    </p:spTree>
    <p:extLst>
      <p:ext uri="{BB962C8B-B14F-4D97-AF65-F5344CB8AC3E}">
        <p14:creationId xmlns:p14="http://schemas.microsoft.com/office/powerpoint/2010/main" val="3581538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4BB8E-8DFF-3F24-8B73-5DA9B4750EAB}"/>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722D48B4-08E4-052F-DEF4-75422E52A99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4563A9-8B13-CA3C-D229-884E6F5E1FE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6C21635-D578-C0F3-A335-B37A1080A93E}"/>
              </a:ext>
            </a:extLst>
          </p:cNvPr>
          <p:cNvSpPr txBox="1">
            <a:spLocks noGrp="1"/>
          </p:cNvSpPr>
          <p:nvPr>
            <p:ph type="dt" sz="half" idx="7"/>
          </p:nvPr>
        </p:nvSpPr>
        <p:spPr/>
        <p:txBody>
          <a:bodyPr/>
          <a:lstStyle>
            <a:lvl1pPr>
              <a:defRPr/>
            </a:lvl1pPr>
          </a:lstStyle>
          <a:p>
            <a:pPr lvl="0"/>
            <a:fld id="{244F02E6-BCF8-4C5B-BF36-5938F7738C22}" type="datetime1">
              <a:rPr lang="en-GB"/>
              <a:pPr lvl="0"/>
              <a:t>25/01/2026</a:t>
            </a:fld>
            <a:endParaRPr lang="en-GB"/>
          </a:p>
        </p:txBody>
      </p:sp>
      <p:sp>
        <p:nvSpPr>
          <p:cNvPr id="6" name="Footer Placeholder 5">
            <a:extLst>
              <a:ext uri="{FF2B5EF4-FFF2-40B4-BE49-F238E27FC236}">
                <a16:creationId xmlns:a16="http://schemas.microsoft.com/office/drawing/2014/main" id="{138F1B78-0192-C0B0-E979-3F768FB5E797}"/>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FBBCACAA-9604-1601-C33D-1E64DC9BA92C}"/>
              </a:ext>
            </a:extLst>
          </p:cNvPr>
          <p:cNvSpPr txBox="1">
            <a:spLocks noGrp="1"/>
          </p:cNvSpPr>
          <p:nvPr>
            <p:ph type="sldNum" sz="quarter" idx="8"/>
          </p:nvPr>
        </p:nvSpPr>
        <p:spPr/>
        <p:txBody>
          <a:bodyPr/>
          <a:lstStyle>
            <a:lvl1pPr>
              <a:defRPr/>
            </a:lvl1pPr>
          </a:lstStyle>
          <a:p>
            <a:pPr lvl="0"/>
            <a:fld id="{33FF0591-0C40-4388-BB57-447485251616}" type="slidenum">
              <a:t>‹#›</a:t>
            </a:fld>
            <a:endParaRPr lang="en-GB"/>
          </a:p>
        </p:txBody>
      </p:sp>
    </p:spTree>
    <p:extLst>
      <p:ext uri="{BB962C8B-B14F-4D97-AF65-F5344CB8AC3E}">
        <p14:creationId xmlns:p14="http://schemas.microsoft.com/office/powerpoint/2010/main" val="3998472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29B67-FD0D-E7B6-B225-54597AB1629E}"/>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7F15A668-C83F-AFFD-BAF3-F47B4DA5AA8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8F829112-A71C-66A0-BE86-DE49D390A0E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891A870-3B6C-C290-7FC3-297A942D21D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C0F0E67B-C45F-0569-F17C-5423EABB1DA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AB2A2E1-0049-F2DD-9174-675001E8EF65}"/>
              </a:ext>
            </a:extLst>
          </p:cNvPr>
          <p:cNvSpPr txBox="1">
            <a:spLocks noGrp="1"/>
          </p:cNvSpPr>
          <p:nvPr>
            <p:ph type="dt" sz="half" idx="7"/>
          </p:nvPr>
        </p:nvSpPr>
        <p:spPr/>
        <p:txBody>
          <a:bodyPr/>
          <a:lstStyle>
            <a:lvl1pPr>
              <a:defRPr/>
            </a:lvl1pPr>
          </a:lstStyle>
          <a:p>
            <a:pPr lvl="0"/>
            <a:fld id="{DF296041-FCB3-4187-9B7A-38031E4D5425}" type="datetime1">
              <a:rPr lang="en-GB"/>
              <a:pPr lvl="0"/>
              <a:t>25/01/2026</a:t>
            </a:fld>
            <a:endParaRPr lang="en-GB"/>
          </a:p>
        </p:txBody>
      </p:sp>
      <p:sp>
        <p:nvSpPr>
          <p:cNvPr id="8" name="Footer Placeholder 7">
            <a:extLst>
              <a:ext uri="{FF2B5EF4-FFF2-40B4-BE49-F238E27FC236}">
                <a16:creationId xmlns:a16="http://schemas.microsoft.com/office/drawing/2014/main" id="{C76DFA6F-0506-4FB6-A912-437DECB22728}"/>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659F4108-19BC-975A-8811-B6852C41B251}"/>
              </a:ext>
            </a:extLst>
          </p:cNvPr>
          <p:cNvSpPr txBox="1">
            <a:spLocks noGrp="1"/>
          </p:cNvSpPr>
          <p:nvPr>
            <p:ph type="sldNum" sz="quarter" idx="8"/>
          </p:nvPr>
        </p:nvSpPr>
        <p:spPr/>
        <p:txBody>
          <a:bodyPr/>
          <a:lstStyle>
            <a:lvl1pPr>
              <a:defRPr/>
            </a:lvl1pPr>
          </a:lstStyle>
          <a:p>
            <a:pPr lvl="0"/>
            <a:fld id="{E0BEE80A-3539-4237-8846-D7FAE5C0D021}" type="slidenum">
              <a:t>‹#›</a:t>
            </a:fld>
            <a:endParaRPr lang="en-GB"/>
          </a:p>
        </p:txBody>
      </p:sp>
    </p:spTree>
    <p:extLst>
      <p:ext uri="{BB962C8B-B14F-4D97-AF65-F5344CB8AC3E}">
        <p14:creationId xmlns:p14="http://schemas.microsoft.com/office/powerpoint/2010/main" val="1218259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D95A0-8AAA-BF19-BE8B-21ECDE73F717}"/>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7DE9594F-81EC-F80A-B79F-31038A84216A}"/>
              </a:ext>
            </a:extLst>
          </p:cNvPr>
          <p:cNvSpPr txBox="1">
            <a:spLocks noGrp="1"/>
          </p:cNvSpPr>
          <p:nvPr>
            <p:ph type="dt" sz="half" idx="7"/>
          </p:nvPr>
        </p:nvSpPr>
        <p:spPr/>
        <p:txBody>
          <a:bodyPr/>
          <a:lstStyle>
            <a:lvl1pPr>
              <a:defRPr/>
            </a:lvl1pPr>
          </a:lstStyle>
          <a:p>
            <a:pPr lvl="0"/>
            <a:fld id="{0657C93F-BC88-4951-84B6-EA1BF418A1DB}" type="datetime1">
              <a:rPr lang="en-GB"/>
              <a:pPr lvl="0"/>
              <a:t>25/01/2026</a:t>
            </a:fld>
            <a:endParaRPr lang="en-GB"/>
          </a:p>
        </p:txBody>
      </p:sp>
      <p:sp>
        <p:nvSpPr>
          <p:cNvPr id="4" name="Footer Placeholder 3">
            <a:extLst>
              <a:ext uri="{FF2B5EF4-FFF2-40B4-BE49-F238E27FC236}">
                <a16:creationId xmlns:a16="http://schemas.microsoft.com/office/drawing/2014/main" id="{2B0B7795-6879-DE4C-A3F7-57F8D145D0F3}"/>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DA72F3E9-79AC-9C32-4674-3C42AD78CE82}"/>
              </a:ext>
            </a:extLst>
          </p:cNvPr>
          <p:cNvSpPr txBox="1">
            <a:spLocks noGrp="1"/>
          </p:cNvSpPr>
          <p:nvPr>
            <p:ph type="sldNum" sz="quarter" idx="8"/>
          </p:nvPr>
        </p:nvSpPr>
        <p:spPr/>
        <p:txBody>
          <a:bodyPr/>
          <a:lstStyle>
            <a:lvl1pPr>
              <a:defRPr/>
            </a:lvl1pPr>
          </a:lstStyle>
          <a:p>
            <a:pPr lvl="0"/>
            <a:fld id="{3B6EDB6B-397A-4919-BF3F-326808BC8D06}" type="slidenum">
              <a:t>‹#›</a:t>
            </a:fld>
            <a:endParaRPr lang="en-GB"/>
          </a:p>
        </p:txBody>
      </p:sp>
    </p:spTree>
    <p:extLst>
      <p:ext uri="{BB962C8B-B14F-4D97-AF65-F5344CB8AC3E}">
        <p14:creationId xmlns:p14="http://schemas.microsoft.com/office/powerpoint/2010/main" val="3516553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6E832F-1A2F-9B3B-34C0-B0489332AE3B}"/>
              </a:ext>
            </a:extLst>
          </p:cNvPr>
          <p:cNvSpPr txBox="1">
            <a:spLocks noGrp="1"/>
          </p:cNvSpPr>
          <p:nvPr>
            <p:ph type="dt" sz="half" idx="7"/>
          </p:nvPr>
        </p:nvSpPr>
        <p:spPr/>
        <p:txBody>
          <a:bodyPr/>
          <a:lstStyle>
            <a:lvl1pPr>
              <a:defRPr/>
            </a:lvl1pPr>
          </a:lstStyle>
          <a:p>
            <a:pPr lvl="0"/>
            <a:fld id="{BBE25837-F33D-4F45-A587-2122F60F4907}" type="datetime1">
              <a:rPr lang="en-GB"/>
              <a:pPr lvl="0"/>
              <a:t>25/01/2026</a:t>
            </a:fld>
            <a:endParaRPr lang="en-GB"/>
          </a:p>
        </p:txBody>
      </p:sp>
      <p:sp>
        <p:nvSpPr>
          <p:cNvPr id="3" name="Footer Placeholder 2">
            <a:extLst>
              <a:ext uri="{FF2B5EF4-FFF2-40B4-BE49-F238E27FC236}">
                <a16:creationId xmlns:a16="http://schemas.microsoft.com/office/drawing/2014/main" id="{9E43B04E-115E-4F13-E72B-5C347D4E2C50}"/>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72539134-FC5E-2D7C-386C-D6A8B706FE0A}"/>
              </a:ext>
            </a:extLst>
          </p:cNvPr>
          <p:cNvSpPr txBox="1">
            <a:spLocks noGrp="1"/>
          </p:cNvSpPr>
          <p:nvPr>
            <p:ph type="sldNum" sz="quarter" idx="8"/>
          </p:nvPr>
        </p:nvSpPr>
        <p:spPr/>
        <p:txBody>
          <a:bodyPr/>
          <a:lstStyle>
            <a:lvl1pPr>
              <a:defRPr/>
            </a:lvl1pPr>
          </a:lstStyle>
          <a:p>
            <a:pPr lvl="0"/>
            <a:fld id="{ADEA74BE-B3F2-4137-B92B-6B316DED4ED5}" type="slidenum">
              <a:t>‹#›</a:t>
            </a:fld>
            <a:endParaRPr lang="en-GB"/>
          </a:p>
        </p:txBody>
      </p:sp>
    </p:spTree>
    <p:extLst>
      <p:ext uri="{BB962C8B-B14F-4D97-AF65-F5344CB8AC3E}">
        <p14:creationId xmlns:p14="http://schemas.microsoft.com/office/powerpoint/2010/main" val="142962161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BB5EB-AA22-71CC-FC45-D680DA954B77}"/>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B4D22CF5-9C41-0BC9-5AC1-4B93D8C24C3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0E649D7-811E-E3DF-6B28-70ED19AC740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4">
            <a:extLst>
              <a:ext uri="{FF2B5EF4-FFF2-40B4-BE49-F238E27FC236}">
                <a16:creationId xmlns:a16="http://schemas.microsoft.com/office/drawing/2014/main" id="{970593A0-CDD9-5EDA-6BB4-6C49756A6B55}"/>
              </a:ext>
            </a:extLst>
          </p:cNvPr>
          <p:cNvSpPr txBox="1">
            <a:spLocks noGrp="1"/>
          </p:cNvSpPr>
          <p:nvPr>
            <p:ph type="dt" sz="half" idx="7"/>
          </p:nvPr>
        </p:nvSpPr>
        <p:spPr/>
        <p:txBody>
          <a:bodyPr/>
          <a:lstStyle>
            <a:lvl1pPr>
              <a:defRPr/>
            </a:lvl1pPr>
          </a:lstStyle>
          <a:p>
            <a:pPr lvl="0"/>
            <a:fld id="{4CD96EA1-923B-4966-B324-2EB05534FA12}" type="datetime1">
              <a:rPr lang="en-GB"/>
              <a:pPr lvl="0"/>
              <a:t>25/01/2026</a:t>
            </a:fld>
            <a:endParaRPr lang="en-GB"/>
          </a:p>
        </p:txBody>
      </p:sp>
      <p:sp>
        <p:nvSpPr>
          <p:cNvPr id="6" name="Footer Placeholder 5">
            <a:extLst>
              <a:ext uri="{FF2B5EF4-FFF2-40B4-BE49-F238E27FC236}">
                <a16:creationId xmlns:a16="http://schemas.microsoft.com/office/drawing/2014/main" id="{5A01C619-0AA7-160F-AAB0-158F1AA1B140}"/>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DEEED534-78C2-A63A-3BF3-AB8EB7DEB776}"/>
              </a:ext>
            </a:extLst>
          </p:cNvPr>
          <p:cNvSpPr txBox="1">
            <a:spLocks noGrp="1"/>
          </p:cNvSpPr>
          <p:nvPr>
            <p:ph type="sldNum" sz="quarter" idx="8"/>
          </p:nvPr>
        </p:nvSpPr>
        <p:spPr/>
        <p:txBody>
          <a:bodyPr/>
          <a:lstStyle>
            <a:lvl1pPr>
              <a:defRPr/>
            </a:lvl1pPr>
          </a:lstStyle>
          <a:p>
            <a:pPr lvl="0"/>
            <a:fld id="{AB127801-FA4F-4467-BF85-0A6B19C49357}" type="slidenum">
              <a:t>‹#›</a:t>
            </a:fld>
            <a:endParaRPr lang="en-GB"/>
          </a:p>
        </p:txBody>
      </p:sp>
    </p:spTree>
    <p:extLst>
      <p:ext uri="{BB962C8B-B14F-4D97-AF65-F5344CB8AC3E}">
        <p14:creationId xmlns:p14="http://schemas.microsoft.com/office/powerpoint/2010/main" val="1564536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80BAA-4D0C-B0A1-80A6-AA6EB3B72021}"/>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9F50D3D2-4739-503F-93FE-9B2FD1A67DCC}"/>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E7B36C9A-1E10-5838-1635-8A51608D4F0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4">
            <a:extLst>
              <a:ext uri="{FF2B5EF4-FFF2-40B4-BE49-F238E27FC236}">
                <a16:creationId xmlns:a16="http://schemas.microsoft.com/office/drawing/2014/main" id="{37ACF97C-EC96-3A18-D01F-49D99D6416DE}"/>
              </a:ext>
            </a:extLst>
          </p:cNvPr>
          <p:cNvSpPr txBox="1">
            <a:spLocks noGrp="1"/>
          </p:cNvSpPr>
          <p:nvPr>
            <p:ph type="dt" sz="half" idx="7"/>
          </p:nvPr>
        </p:nvSpPr>
        <p:spPr/>
        <p:txBody>
          <a:bodyPr/>
          <a:lstStyle>
            <a:lvl1pPr>
              <a:defRPr/>
            </a:lvl1pPr>
          </a:lstStyle>
          <a:p>
            <a:pPr lvl="0"/>
            <a:fld id="{169E58FC-0465-49EB-BAEF-39DC03E6575E}" type="datetime1">
              <a:rPr lang="en-GB"/>
              <a:pPr lvl="0"/>
              <a:t>25/01/2026</a:t>
            </a:fld>
            <a:endParaRPr lang="en-GB"/>
          </a:p>
        </p:txBody>
      </p:sp>
      <p:sp>
        <p:nvSpPr>
          <p:cNvPr id="6" name="Footer Placeholder 5">
            <a:extLst>
              <a:ext uri="{FF2B5EF4-FFF2-40B4-BE49-F238E27FC236}">
                <a16:creationId xmlns:a16="http://schemas.microsoft.com/office/drawing/2014/main" id="{EB14A469-90CB-5A25-5CA8-8E0BD0618429}"/>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A0A7B1C-17CF-5F66-65FB-4D96EFCD69FF}"/>
              </a:ext>
            </a:extLst>
          </p:cNvPr>
          <p:cNvSpPr txBox="1">
            <a:spLocks noGrp="1"/>
          </p:cNvSpPr>
          <p:nvPr>
            <p:ph type="sldNum" sz="quarter" idx="8"/>
          </p:nvPr>
        </p:nvSpPr>
        <p:spPr/>
        <p:txBody>
          <a:bodyPr/>
          <a:lstStyle>
            <a:lvl1pPr>
              <a:defRPr/>
            </a:lvl1pPr>
          </a:lstStyle>
          <a:p>
            <a:pPr lvl="0"/>
            <a:fld id="{7A83EDB7-E9E8-4A93-97EB-BC5006D6CA19}" type="slidenum">
              <a:t>‹#›</a:t>
            </a:fld>
            <a:endParaRPr lang="en-GB"/>
          </a:p>
        </p:txBody>
      </p:sp>
    </p:spTree>
    <p:extLst>
      <p:ext uri="{BB962C8B-B14F-4D97-AF65-F5344CB8AC3E}">
        <p14:creationId xmlns:p14="http://schemas.microsoft.com/office/powerpoint/2010/main" val="1250536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B210A-8634-C7BB-0050-8E21E55A2574}"/>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A1623433-F45E-2E43-32DD-FD20504C7F1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F4891C-6119-376A-788D-960BDB6B1445}"/>
              </a:ext>
            </a:extLst>
          </p:cNvPr>
          <p:cNvSpPr txBox="1">
            <a:spLocks noGrp="1"/>
          </p:cNvSpPr>
          <p:nvPr>
            <p:ph type="dt" sz="half" idx="7"/>
          </p:nvPr>
        </p:nvSpPr>
        <p:spPr/>
        <p:txBody>
          <a:bodyPr/>
          <a:lstStyle>
            <a:lvl1pPr>
              <a:defRPr/>
            </a:lvl1pPr>
          </a:lstStyle>
          <a:p>
            <a:pPr lvl="0"/>
            <a:fld id="{99A503FA-A974-44F0-B2C0-39D641EC285A}" type="datetime1">
              <a:rPr lang="en-GB"/>
              <a:pPr lvl="0"/>
              <a:t>25/01/2026</a:t>
            </a:fld>
            <a:endParaRPr lang="en-GB"/>
          </a:p>
        </p:txBody>
      </p:sp>
      <p:sp>
        <p:nvSpPr>
          <p:cNvPr id="5" name="Footer Placeholder 4">
            <a:extLst>
              <a:ext uri="{FF2B5EF4-FFF2-40B4-BE49-F238E27FC236}">
                <a16:creationId xmlns:a16="http://schemas.microsoft.com/office/drawing/2014/main" id="{61B09D19-2920-8C8F-44D4-27DFC025E43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EB50945-AFF5-9378-FDFC-F8BA72A1269F}"/>
              </a:ext>
            </a:extLst>
          </p:cNvPr>
          <p:cNvSpPr txBox="1">
            <a:spLocks noGrp="1"/>
          </p:cNvSpPr>
          <p:nvPr>
            <p:ph type="sldNum" sz="quarter" idx="8"/>
          </p:nvPr>
        </p:nvSpPr>
        <p:spPr/>
        <p:txBody>
          <a:bodyPr/>
          <a:lstStyle>
            <a:lvl1pPr>
              <a:defRPr/>
            </a:lvl1pPr>
          </a:lstStyle>
          <a:p>
            <a:pPr lvl="0"/>
            <a:fld id="{0330397B-4053-4650-BCDE-5A9F3DBD0955}" type="slidenum">
              <a:t>‹#›</a:t>
            </a:fld>
            <a:endParaRPr lang="en-GB"/>
          </a:p>
        </p:txBody>
      </p:sp>
    </p:spTree>
    <p:extLst>
      <p:ext uri="{BB962C8B-B14F-4D97-AF65-F5344CB8AC3E}">
        <p14:creationId xmlns:p14="http://schemas.microsoft.com/office/powerpoint/2010/main" val="3496379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0398C5-C9EC-57FA-46CD-B8BB14271133}"/>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1A7319AD-BDCA-7200-0486-1C01F76DD37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BBFEBB-C2E9-B01F-7F0C-23EB561AEA45}"/>
              </a:ext>
            </a:extLst>
          </p:cNvPr>
          <p:cNvSpPr txBox="1">
            <a:spLocks noGrp="1"/>
          </p:cNvSpPr>
          <p:nvPr>
            <p:ph type="dt" sz="half" idx="7"/>
          </p:nvPr>
        </p:nvSpPr>
        <p:spPr/>
        <p:txBody>
          <a:bodyPr/>
          <a:lstStyle>
            <a:lvl1pPr>
              <a:defRPr/>
            </a:lvl1pPr>
          </a:lstStyle>
          <a:p>
            <a:pPr lvl="0"/>
            <a:fld id="{18466518-6861-462D-B905-048B7BA6421F}" type="datetime1">
              <a:rPr lang="en-GB"/>
              <a:pPr lvl="0"/>
              <a:t>25/01/2026</a:t>
            </a:fld>
            <a:endParaRPr lang="en-GB"/>
          </a:p>
        </p:txBody>
      </p:sp>
      <p:sp>
        <p:nvSpPr>
          <p:cNvPr id="5" name="Footer Placeholder 4">
            <a:extLst>
              <a:ext uri="{FF2B5EF4-FFF2-40B4-BE49-F238E27FC236}">
                <a16:creationId xmlns:a16="http://schemas.microsoft.com/office/drawing/2014/main" id="{4DD54C4E-885B-4BA0-9AE8-402B2DD4F68C}"/>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AA345D2-B5F7-88FB-DFD0-9624816A3B6E}"/>
              </a:ext>
            </a:extLst>
          </p:cNvPr>
          <p:cNvSpPr txBox="1">
            <a:spLocks noGrp="1"/>
          </p:cNvSpPr>
          <p:nvPr>
            <p:ph type="sldNum" sz="quarter" idx="8"/>
          </p:nvPr>
        </p:nvSpPr>
        <p:spPr/>
        <p:txBody>
          <a:bodyPr/>
          <a:lstStyle>
            <a:lvl1pPr>
              <a:defRPr/>
            </a:lvl1pPr>
          </a:lstStyle>
          <a:p>
            <a:pPr lvl="0"/>
            <a:fld id="{6BCD47F4-6A6A-40D8-9BA8-F8B313F586BD}" type="slidenum">
              <a:t>‹#›</a:t>
            </a:fld>
            <a:endParaRPr lang="en-GB"/>
          </a:p>
        </p:txBody>
      </p:sp>
    </p:spTree>
    <p:extLst>
      <p:ext uri="{BB962C8B-B14F-4D97-AF65-F5344CB8AC3E}">
        <p14:creationId xmlns:p14="http://schemas.microsoft.com/office/powerpoint/2010/main" val="1165608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1780EE-9685-4392-811E-9C559210324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2649C29D-3E62-170E-95F2-E6E232E3E2C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BDD9C8-06BE-8C76-3B18-5F345E9EF97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291FFED8-2B85-432C-87EF-404FDCE51428}" type="datetime1">
              <a:rPr lang="en-GB"/>
              <a:pPr lvl="0"/>
              <a:t>25/01/2026</a:t>
            </a:fld>
            <a:endParaRPr lang="en-GB"/>
          </a:p>
        </p:txBody>
      </p:sp>
      <p:sp>
        <p:nvSpPr>
          <p:cNvPr id="5" name="Footer Placeholder 4">
            <a:extLst>
              <a:ext uri="{FF2B5EF4-FFF2-40B4-BE49-F238E27FC236}">
                <a16:creationId xmlns:a16="http://schemas.microsoft.com/office/drawing/2014/main" id="{9976A2A2-BC6D-AFBD-D6E8-C1A8D43B806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189FE5B8-EECD-00FA-46A9-0D8DD5427ED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533B65D8-31D7-48F6-B88B-D3E355926B8E}"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2">
    <p:bg>
      <p:bgPr>
        <a:solidFill>
          <a:srgbClr val="1E52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9B658-016D-2296-0E01-BB13F378FDD8}"/>
              </a:ext>
            </a:extLst>
          </p:cNvPr>
          <p:cNvSpPr txBox="1"/>
          <p:nvPr/>
        </p:nvSpPr>
        <p:spPr>
          <a:xfrm>
            <a:off x="993476" y="1868935"/>
            <a:ext cx="10390711" cy="844741"/>
          </a:xfrm>
          <a:prstGeom prst="rect">
            <a:avLst/>
          </a:prstGeom>
          <a:noFill/>
          <a:ln cap="flat">
            <a:noFill/>
          </a:ln>
        </p:spPr>
        <p:txBody>
          <a:bodyPr vert="horz" wrap="square" lIns="91440" tIns="45720" rIns="91440" bIns="45720" anchor="b"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000" dirty="0">
                <a:solidFill>
                  <a:srgbClr val="FFFFFF"/>
                </a:solidFill>
                <a:latin typeface="Cinzel" pitchFamily="50"/>
              </a:rPr>
              <a:t>Deanery Meeting – Larger and Stronger Parishes</a:t>
            </a:r>
            <a:r>
              <a:rPr lang="en-GB" sz="4000" i="0" u="none" strike="noStrike" kern="1200" cap="none" spc="0" baseline="0" dirty="0">
                <a:solidFill>
                  <a:srgbClr val="FFFFFF"/>
                </a:solidFill>
                <a:uFillTx/>
                <a:latin typeface="Cinzel" pitchFamily="50"/>
              </a:rPr>
              <a:t> </a:t>
            </a:r>
          </a:p>
        </p:txBody>
      </p:sp>
      <p:sp>
        <p:nvSpPr>
          <p:cNvPr id="3" name="Content Placeholder 2">
            <a:extLst>
              <a:ext uri="{FF2B5EF4-FFF2-40B4-BE49-F238E27FC236}">
                <a16:creationId xmlns:a16="http://schemas.microsoft.com/office/drawing/2014/main" id="{B2BD5809-1EB5-CD97-DE60-C74153DFA3D5}"/>
              </a:ext>
            </a:extLst>
          </p:cNvPr>
          <p:cNvSpPr txBox="1"/>
          <p:nvPr/>
        </p:nvSpPr>
        <p:spPr>
          <a:xfrm>
            <a:off x="1071114" y="2713676"/>
            <a:ext cx="2902790" cy="467358"/>
          </a:xfrm>
          <a:prstGeom prst="rect">
            <a:avLst/>
          </a:prstGeom>
          <a:noFill/>
          <a:ln cap="flat">
            <a:noFill/>
          </a:ln>
        </p:spPr>
        <p:txBody>
          <a:bodyPr vert="horz" wrap="square" lIns="91440" tIns="45720" rIns="91440" bIns="45720" anchor="t" anchorCtr="0" compatLnSpc="1">
            <a:normAutofit/>
          </a:bodyPr>
          <a:lstStyle/>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GB" sz="2000" i="0" u="none" strike="noStrike" kern="1200" cap="none" spc="0" baseline="0" dirty="0">
                <a:solidFill>
                  <a:srgbClr val="FFFFFF"/>
                </a:solidFill>
                <a:uFillTx/>
                <a:latin typeface="Century Gothic" panose="020B0502020202020204" pitchFamily="34" charset="0"/>
              </a:rPr>
              <a:t>11th November 2025</a:t>
            </a:r>
          </a:p>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endParaRPr lang="en-GB" sz="2000" b="1" i="0" u="none" strike="noStrike" kern="1200" cap="none" spc="0" baseline="0" dirty="0">
              <a:solidFill>
                <a:srgbClr val="000000"/>
              </a:solidFill>
              <a:uFillTx/>
              <a:latin typeface="Cinzel" pitchFamily="50"/>
            </a:endParaRPr>
          </a:p>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endParaRPr lang="en-GB" sz="1600" b="1" i="0" u="none" strike="noStrike" kern="1200" cap="none" spc="0" baseline="0" dirty="0">
              <a:solidFill>
                <a:srgbClr val="000000"/>
              </a:solidFill>
              <a:uFillTx/>
              <a:latin typeface="Calibri"/>
            </a:endParaRPr>
          </a:p>
          <a:p>
            <a:pPr marL="0" marR="0" lvl="0" indent="0" algn="l" defTabSz="914400" rtl="0" fontAlgn="auto" hangingPunct="1">
              <a:lnSpc>
                <a:spcPct val="120000"/>
              </a:lnSpc>
              <a:spcBef>
                <a:spcPts val="100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Century Gothic" pitchFamily="34"/>
            </a:endParaRPr>
          </a:p>
        </p:txBody>
      </p:sp>
      <p:pic>
        <p:nvPicPr>
          <p:cNvPr id="4" name="Picture 1">
            <a:extLst>
              <a:ext uri="{FF2B5EF4-FFF2-40B4-BE49-F238E27FC236}">
                <a16:creationId xmlns:a16="http://schemas.microsoft.com/office/drawing/2014/main" id="{A3B74AF2-4AC4-C197-38CC-C84A8B9DC0F4}"/>
              </a:ext>
            </a:extLst>
          </p:cNvPr>
          <p:cNvPicPr>
            <a:picLocks noChangeAspect="1"/>
          </p:cNvPicPr>
          <p:nvPr/>
        </p:nvPicPr>
        <p:blipFill>
          <a:blip r:embed="rId2"/>
          <a:stretch>
            <a:fillRect/>
          </a:stretch>
        </p:blipFill>
        <p:spPr>
          <a:xfrm>
            <a:off x="7604680" y="5614718"/>
            <a:ext cx="4158709" cy="844741"/>
          </a:xfrm>
          <a:prstGeom prst="rect">
            <a:avLst/>
          </a:prstGeom>
          <a:noFill/>
          <a:ln cap="flat">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9DF68-57A2-CD3E-808B-B0BC8BBA690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D42DDF1-C44C-8129-FCA1-64A060B322FD}"/>
              </a:ext>
            </a:extLst>
          </p:cNvPr>
          <p:cNvSpPr txBox="1"/>
          <p:nvPr/>
        </p:nvSpPr>
        <p:spPr>
          <a:xfrm>
            <a:off x="901700" y="914400"/>
            <a:ext cx="10561294" cy="4247317"/>
          </a:xfrm>
          <a:prstGeom prst="rect">
            <a:avLst/>
          </a:prstGeom>
          <a:noFill/>
        </p:spPr>
        <p:txBody>
          <a:bodyPr wrap="square" rtlCol="0">
            <a:spAutoFit/>
          </a:bodyPr>
          <a:lstStyle/>
          <a:p>
            <a:r>
              <a:rPr lang="en-GB" sz="3600" b="1" dirty="0">
                <a:solidFill>
                  <a:srgbClr val="961919"/>
                </a:solidFill>
                <a:latin typeface="Cinzel" panose="00000500000000000000" pitchFamily="50" charset="0"/>
              </a:rPr>
              <a:t>2030 - if we continue as we are</a:t>
            </a:r>
          </a:p>
          <a:p>
            <a:endParaRPr lang="en-GB" b="1" dirty="0">
              <a:solidFill>
                <a:srgbClr val="1E5266"/>
              </a:solidFill>
              <a:latin typeface="Century Gothic" panose="020B0502020202020204" pitchFamily="34" charset="0"/>
            </a:endParaRPr>
          </a:p>
          <a:p>
            <a:pPr marL="285750" indent="-285750">
              <a:buFont typeface="Arial" panose="020B0604020202020204" pitchFamily="34" charset="0"/>
              <a:buChar char="•"/>
            </a:pPr>
            <a:r>
              <a:rPr lang="en-GB" dirty="0">
                <a:solidFill>
                  <a:srgbClr val="1E5266"/>
                </a:solidFill>
                <a:latin typeface="Century Gothic" panose="020B0502020202020204" pitchFamily="34" charset="0"/>
              </a:rPr>
              <a:t>20+ fewer active priests and 10+ fewer deacons.  </a:t>
            </a:r>
          </a:p>
          <a:p>
            <a:pPr marL="285750" indent="-285750">
              <a:buFont typeface="Arial" panose="020B0604020202020204" pitchFamily="34" charset="0"/>
              <a:buChar char="•"/>
            </a:pPr>
            <a:endParaRPr lang="en-GB" dirty="0">
              <a:solidFill>
                <a:srgbClr val="1E5266"/>
              </a:solidFill>
              <a:latin typeface="Century Gothic" panose="020B0502020202020204" pitchFamily="34" charset="0"/>
            </a:endParaRPr>
          </a:p>
          <a:p>
            <a:pPr marL="285750" indent="-285750">
              <a:buFont typeface="Arial" panose="020B0604020202020204" pitchFamily="34" charset="0"/>
              <a:buChar char="•"/>
            </a:pPr>
            <a:r>
              <a:rPr lang="en-GB" dirty="0">
                <a:solidFill>
                  <a:srgbClr val="1E5266"/>
                </a:solidFill>
                <a:latin typeface="Century Gothic" panose="020B0502020202020204" pitchFamily="34" charset="0"/>
              </a:rPr>
              <a:t>Parish Priests at risk of physical and mental burnout due to falling numbers and trying to run multiple parishes </a:t>
            </a:r>
          </a:p>
          <a:p>
            <a:pPr marL="285750" indent="-285750">
              <a:buFont typeface="Arial" panose="020B0604020202020204" pitchFamily="34" charset="0"/>
              <a:buChar char="•"/>
            </a:pPr>
            <a:endParaRPr lang="en-GB" dirty="0">
              <a:solidFill>
                <a:srgbClr val="1E5266"/>
              </a:solidFill>
              <a:latin typeface="Century Gothic" panose="020B0502020202020204" pitchFamily="34" charset="0"/>
            </a:endParaRPr>
          </a:p>
          <a:p>
            <a:pPr marL="285750" indent="-285750">
              <a:buFont typeface="Arial" panose="020B0604020202020204" pitchFamily="34" charset="0"/>
              <a:buChar char="•"/>
            </a:pPr>
            <a:r>
              <a:rPr lang="en-GB" dirty="0">
                <a:solidFill>
                  <a:srgbClr val="1E5266"/>
                </a:solidFill>
                <a:latin typeface="Century Gothic" panose="020B0502020202020204" pitchFamily="34" charset="0"/>
              </a:rPr>
              <a:t>20% of parishes will fail financially and another 20% of parishes will be heading for financial ‘closure’.</a:t>
            </a:r>
          </a:p>
          <a:p>
            <a:pPr marL="285750" indent="-285750">
              <a:buFont typeface="Arial" panose="020B0604020202020204" pitchFamily="34" charset="0"/>
              <a:buChar char="•"/>
            </a:pPr>
            <a:endParaRPr lang="en-GB" dirty="0">
              <a:solidFill>
                <a:srgbClr val="1E5266"/>
              </a:solidFill>
              <a:latin typeface="Century Gothic" panose="020B0502020202020204" pitchFamily="34" charset="0"/>
            </a:endParaRPr>
          </a:p>
          <a:p>
            <a:pPr marL="285750" indent="-285750">
              <a:buFont typeface="Arial" panose="020B0604020202020204" pitchFamily="34" charset="0"/>
              <a:buChar char="•"/>
            </a:pPr>
            <a:r>
              <a:rPr lang="en-GB" dirty="0">
                <a:solidFill>
                  <a:srgbClr val="1E5266"/>
                </a:solidFill>
                <a:latin typeface="Century Gothic" panose="020B0502020202020204" pitchFamily="34" charset="0"/>
              </a:rPr>
              <a:t>10 -20 properties at immediate risk and 50+ at risk of closure due to lack of investment and H&amp;S concerns with many others requiring significant investment.</a:t>
            </a:r>
          </a:p>
          <a:p>
            <a:endParaRPr lang="en-GB" dirty="0">
              <a:solidFill>
                <a:srgbClr val="1E5266"/>
              </a:solidFill>
              <a:latin typeface="Century Gothic" panose="020B0502020202020204" pitchFamily="34" charset="0"/>
            </a:endParaRPr>
          </a:p>
          <a:p>
            <a:pPr marL="285750" indent="-285750">
              <a:buFont typeface="Arial" panose="020B0604020202020204" pitchFamily="34" charset="0"/>
              <a:buChar char="•"/>
            </a:pPr>
            <a:r>
              <a:rPr lang="en-GB" dirty="0">
                <a:solidFill>
                  <a:srgbClr val="1E5266"/>
                </a:solidFill>
                <a:latin typeface="Century Gothic" panose="020B0502020202020204" pitchFamily="34" charset="0"/>
              </a:rPr>
              <a:t>Declining attendance due to aging demographic and lack of young families.</a:t>
            </a:r>
            <a:endParaRPr lang="en-GB" dirty="0"/>
          </a:p>
        </p:txBody>
      </p:sp>
    </p:spTree>
    <p:extLst>
      <p:ext uri="{BB962C8B-B14F-4D97-AF65-F5344CB8AC3E}">
        <p14:creationId xmlns:p14="http://schemas.microsoft.com/office/powerpoint/2010/main" val="2596869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E52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9B658-016D-2296-0E01-BB13F378FDD8}"/>
              </a:ext>
            </a:extLst>
          </p:cNvPr>
          <p:cNvSpPr txBox="1"/>
          <p:nvPr/>
        </p:nvSpPr>
        <p:spPr>
          <a:xfrm>
            <a:off x="993476" y="1868935"/>
            <a:ext cx="10390711" cy="844741"/>
          </a:xfrm>
          <a:prstGeom prst="rect">
            <a:avLst/>
          </a:prstGeom>
          <a:noFill/>
          <a:ln cap="flat">
            <a:noFill/>
          </a:ln>
        </p:spPr>
        <p:txBody>
          <a:bodyPr vert="horz" wrap="square" lIns="91440" tIns="45720" rIns="91440" bIns="45720" anchor="b"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000" i="0" u="none" strike="noStrike" kern="1200" cap="none" spc="0" baseline="0" dirty="0">
                <a:solidFill>
                  <a:srgbClr val="FFFFFF"/>
                </a:solidFill>
                <a:uFillTx/>
                <a:latin typeface="Cinzel" pitchFamily="50"/>
              </a:rPr>
              <a:t>Mission centred renewal and growth</a:t>
            </a:r>
          </a:p>
        </p:txBody>
      </p:sp>
      <p:pic>
        <p:nvPicPr>
          <p:cNvPr id="4" name="Picture 1">
            <a:extLst>
              <a:ext uri="{FF2B5EF4-FFF2-40B4-BE49-F238E27FC236}">
                <a16:creationId xmlns:a16="http://schemas.microsoft.com/office/drawing/2014/main" id="{A3B74AF2-4AC4-C197-38CC-C84A8B9DC0F4}"/>
              </a:ext>
            </a:extLst>
          </p:cNvPr>
          <p:cNvPicPr>
            <a:picLocks noChangeAspect="1"/>
          </p:cNvPicPr>
          <p:nvPr/>
        </p:nvPicPr>
        <p:blipFill>
          <a:blip r:embed="rId2"/>
          <a:stretch>
            <a:fillRect/>
          </a:stretch>
        </p:blipFill>
        <p:spPr>
          <a:xfrm>
            <a:off x="7604680" y="5614718"/>
            <a:ext cx="4158709" cy="844741"/>
          </a:xfrm>
          <a:prstGeom prst="rect">
            <a:avLst/>
          </a:prstGeom>
          <a:noFill/>
          <a:ln cap="flat">
            <a:noFill/>
          </a:ln>
        </p:spPr>
      </p:pic>
    </p:spTree>
    <p:extLst>
      <p:ext uri="{BB962C8B-B14F-4D97-AF65-F5344CB8AC3E}">
        <p14:creationId xmlns:p14="http://schemas.microsoft.com/office/powerpoint/2010/main" val="2634412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B58E4-E5B3-2B92-67C9-7A6713B5F27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130B560C-BC6A-CE4C-2138-BCE050325398}"/>
              </a:ext>
            </a:extLst>
          </p:cNvPr>
          <p:cNvSpPr txBox="1"/>
          <p:nvPr/>
        </p:nvSpPr>
        <p:spPr>
          <a:xfrm>
            <a:off x="778599" y="488887"/>
            <a:ext cx="10970950" cy="8211159"/>
          </a:xfrm>
          <a:prstGeom prst="rect">
            <a:avLst/>
          </a:prstGeom>
          <a:noFill/>
        </p:spPr>
        <p:txBody>
          <a:bodyPr wrap="square" rtlCol="0">
            <a:spAutoFit/>
          </a:bodyPr>
          <a:lstStyle/>
          <a:p>
            <a:r>
              <a:rPr lang="en-GB" sz="3600" b="1" dirty="0">
                <a:solidFill>
                  <a:srgbClr val="961919"/>
                </a:solidFill>
                <a:latin typeface="Cinzel" panose="00000500000000000000" pitchFamily="50" charset="0"/>
              </a:rPr>
              <a:t>2030 Plan </a:t>
            </a:r>
            <a:endParaRPr lang="en-GB" b="1" dirty="0">
              <a:solidFill>
                <a:srgbClr val="1E5266"/>
              </a:solidFill>
              <a:latin typeface="Century Gothic" panose="020B0502020202020204" pitchFamily="34" charset="0"/>
            </a:endParaRPr>
          </a:p>
          <a:p>
            <a:pPr>
              <a:lnSpc>
                <a:spcPct val="150000"/>
              </a:lnSpc>
            </a:pPr>
            <a:r>
              <a:rPr lang="en-GB" sz="2400" b="1" dirty="0">
                <a:solidFill>
                  <a:srgbClr val="1E5266"/>
                </a:solidFill>
                <a:latin typeface="Century Gothic" panose="020B0502020202020204" pitchFamily="34" charset="0"/>
              </a:rPr>
              <a:t>Transition to 30-50 larger and stronger parish missions by 2030</a:t>
            </a:r>
          </a:p>
          <a:p>
            <a:pPr>
              <a:lnSpc>
                <a:spcPct val="150000"/>
              </a:lnSpc>
            </a:pPr>
            <a:r>
              <a:rPr lang="en-GB" b="1" dirty="0">
                <a:solidFill>
                  <a:srgbClr val="1E5266"/>
                </a:solidFill>
                <a:latin typeface="Century Gothic" panose="020B0502020202020204" pitchFamily="34" charset="0"/>
              </a:rPr>
              <a:t>By end 2025 </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Confirm cluster arrangements for each deanery – on track</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Anticipate the total number clusters to be approx. 50 based on 4/4.5 parishes per cluster</a:t>
            </a:r>
          </a:p>
          <a:p>
            <a:pPr>
              <a:lnSpc>
                <a:spcPct val="150000"/>
              </a:lnSpc>
            </a:pPr>
            <a:r>
              <a:rPr lang="en-GB" b="1" dirty="0">
                <a:solidFill>
                  <a:srgbClr val="1E5266"/>
                </a:solidFill>
                <a:latin typeface="Century Gothic" panose="020B0502020202020204" pitchFamily="34" charset="0"/>
              </a:rPr>
              <a:t>By end 2026</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Consolidate clusters</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Identify priorities based on need and ‘readiness’ to merge into one parish and begin formal consultation process.  </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1 cluster per deanery = 44-50 parishes to complete consultation process</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Complete merger of those parishes already in process – currently 16 </a:t>
            </a:r>
          </a:p>
          <a:p>
            <a:pPr>
              <a:lnSpc>
                <a:spcPct val="150000"/>
              </a:lnSpc>
            </a:pPr>
            <a:r>
              <a:rPr lang="en-GB" b="1" dirty="0">
                <a:solidFill>
                  <a:srgbClr val="1E5266"/>
                </a:solidFill>
                <a:latin typeface="Century Gothic" panose="020B0502020202020204" pitchFamily="34" charset="0"/>
              </a:rPr>
              <a:t>2027, 2028, 2029</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Repeat at a rate of 50 parishes per year consulting and merging</a:t>
            </a:r>
          </a:p>
          <a:p>
            <a:pPr marL="285750" indent="-285750">
              <a:lnSpc>
                <a:spcPct val="150000"/>
              </a:lnSpc>
              <a:buFont typeface="Arial" panose="020B0604020202020204" pitchFamily="34" charset="0"/>
              <a:buChar char="•"/>
            </a:pPr>
            <a:endParaRPr lang="en-GB" dirty="0">
              <a:solidFill>
                <a:srgbClr val="1E5266"/>
              </a:solidFill>
              <a:latin typeface="Century Gothic" panose="020B0502020202020204" pitchFamily="34" charset="0"/>
            </a:endParaRPr>
          </a:p>
          <a:p>
            <a:pPr marL="285750" indent="-285750">
              <a:lnSpc>
                <a:spcPct val="150000"/>
              </a:lnSpc>
              <a:buFont typeface="Arial" panose="020B0604020202020204" pitchFamily="34" charset="0"/>
              <a:buChar char="•"/>
            </a:pPr>
            <a:endParaRPr lang="en-GB" dirty="0">
              <a:solidFill>
                <a:srgbClr val="1E5266"/>
              </a:solidFill>
              <a:latin typeface="Century Gothic" panose="020B0502020202020204" pitchFamily="34" charset="0"/>
            </a:endParaRPr>
          </a:p>
          <a:p>
            <a:pPr marL="285750" indent="-285750">
              <a:lnSpc>
                <a:spcPct val="150000"/>
              </a:lnSpc>
              <a:buFont typeface="Arial" panose="020B0604020202020204" pitchFamily="34" charset="0"/>
              <a:buChar char="•"/>
            </a:pPr>
            <a:endParaRPr lang="en-GB" dirty="0">
              <a:solidFill>
                <a:srgbClr val="1E5266"/>
              </a:solidFill>
              <a:latin typeface="Century Gothic" panose="020B0502020202020204" pitchFamily="34" charset="0"/>
            </a:endParaRPr>
          </a:p>
          <a:p>
            <a:pPr marL="285750" indent="-285750">
              <a:lnSpc>
                <a:spcPct val="150000"/>
              </a:lnSpc>
              <a:buFont typeface="Arial" panose="020B0604020202020204" pitchFamily="34" charset="0"/>
              <a:buChar char="•"/>
            </a:pPr>
            <a:endParaRPr lang="en-GB" dirty="0">
              <a:solidFill>
                <a:srgbClr val="1E5266"/>
              </a:solidFill>
              <a:latin typeface="Century Gothic" panose="020B0502020202020204" pitchFamily="34" charset="0"/>
            </a:endParaRPr>
          </a:p>
          <a:p>
            <a:pPr marL="285750" indent="-285750">
              <a:lnSpc>
                <a:spcPct val="150000"/>
              </a:lnSpc>
              <a:buFont typeface="Arial" panose="020B0604020202020204" pitchFamily="34" charset="0"/>
              <a:buChar char="•"/>
            </a:pPr>
            <a:endParaRPr lang="en-GB" dirty="0">
              <a:solidFill>
                <a:srgbClr val="1E5266"/>
              </a:solidFill>
              <a:latin typeface="Century Gothic" panose="020B0502020202020204" pitchFamily="34" charset="0"/>
            </a:endParaRPr>
          </a:p>
          <a:p>
            <a:pPr>
              <a:lnSpc>
                <a:spcPct val="150000"/>
              </a:lnSpc>
            </a:pPr>
            <a:endParaRPr lang="en-GB" dirty="0">
              <a:solidFill>
                <a:srgbClr val="1E5266"/>
              </a:solidFill>
              <a:latin typeface="Century Gothic" panose="020B0502020202020204" pitchFamily="34" charset="0"/>
            </a:endParaRPr>
          </a:p>
        </p:txBody>
      </p:sp>
    </p:spTree>
    <p:extLst>
      <p:ext uri="{BB962C8B-B14F-4D97-AF65-F5344CB8AC3E}">
        <p14:creationId xmlns:p14="http://schemas.microsoft.com/office/powerpoint/2010/main" val="732610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2DCDD-203F-77A4-A1CB-1606FED2F05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C262066-FC5F-8AB1-1FA0-C7F11E9A0B29}"/>
              </a:ext>
            </a:extLst>
          </p:cNvPr>
          <p:cNvSpPr txBox="1"/>
          <p:nvPr/>
        </p:nvSpPr>
        <p:spPr>
          <a:xfrm>
            <a:off x="778599" y="488887"/>
            <a:ext cx="10970950" cy="7241662"/>
          </a:xfrm>
          <a:prstGeom prst="rect">
            <a:avLst/>
          </a:prstGeom>
          <a:noFill/>
        </p:spPr>
        <p:txBody>
          <a:bodyPr wrap="square" rtlCol="0">
            <a:spAutoFit/>
          </a:bodyPr>
          <a:lstStyle/>
          <a:p>
            <a:r>
              <a:rPr lang="en-GB" sz="3600" b="1" dirty="0">
                <a:solidFill>
                  <a:srgbClr val="961919"/>
                </a:solidFill>
                <a:latin typeface="Cinzel" panose="00000500000000000000" pitchFamily="50" charset="0"/>
              </a:rPr>
              <a:t>2030: How to generate renewal and growth?</a:t>
            </a:r>
            <a:endParaRPr lang="en-GB" b="1" dirty="0">
              <a:solidFill>
                <a:srgbClr val="1E5266"/>
              </a:solidFill>
              <a:latin typeface="Century Gothic" panose="020B0502020202020204" pitchFamily="34" charset="0"/>
            </a:endParaRP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We pray for the renewal and growth of the mission of Christ</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Align with Implementation Phase of the Synod</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We have a clear vision and have resources within each deanery</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We change the way we are structured and use resources more effectively</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Transition to 30-50 larger and stronger parishes by 2030</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Sharing resources – priests, deacons, properties, finances, employees, volunteers</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Close, dispose or repurpose redundant properties to reduce maintenance costs and raise receipts</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Reinvest receipts in mission and four themes</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Reinvest receipts in remaining properties  to make them fit for the future, safe, warm, sustainable and with community facilities to support mission</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Clear strategy to attract young people and families – through and by both parish and schools</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Formation/training programmes for clergy and laity</a:t>
            </a:r>
          </a:p>
          <a:p>
            <a:pPr marL="285750" indent="-285750">
              <a:lnSpc>
                <a:spcPct val="150000"/>
              </a:lnSpc>
              <a:buFont typeface="Arial" panose="020B0604020202020204" pitchFamily="34" charset="0"/>
              <a:buChar char="•"/>
            </a:pPr>
            <a:endParaRPr lang="en-GB" dirty="0">
              <a:solidFill>
                <a:srgbClr val="1E5266"/>
              </a:solidFill>
              <a:latin typeface="Century Gothic" panose="020B0502020202020204" pitchFamily="34" charset="0"/>
            </a:endParaRPr>
          </a:p>
          <a:p>
            <a:pPr marL="285750" indent="-285750">
              <a:lnSpc>
                <a:spcPct val="150000"/>
              </a:lnSpc>
              <a:buFont typeface="Arial" panose="020B0604020202020204" pitchFamily="34" charset="0"/>
              <a:buChar char="•"/>
            </a:pPr>
            <a:endParaRPr lang="en-GB" dirty="0">
              <a:solidFill>
                <a:srgbClr val="1E5266"/>
              </a:solidFill>
              <a:latin typeface="Century Gothic" panose="020B0502020202020204" pitchFamily="34" charset="0"/>
            </a:endParaRPr>
          </a:p>
          <a:p>
            <a:pPr>
              <a:lnSpc>
                <a:spcPct val="150000"/>
              </a:lnSpc>
            </a:pPr>
            <a:endParaRPr lang="en-GB" dirty="0">
              <a:solidFill>
                <a:srgbClr val="1E5266"/>
              </a:solidFill>
              <a:latin typeface="Century Gothic" panose="020B0502020202020204" pitchFamily="34" charset="0"/>
            </a:endParaRPr>
          </a:p>
        </p:txBody>
      </p:sp>
    </p:spTree>
    <p:extLst>
      <p:ext uri="{BB962C8B-B14F-4D97-AF65-F5344CB8AC3E}">
        <p14:creationId xmlns:p14="http://schemas.microsoft.com/office/powerpoint/2010/main" val="3955513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A5DBF-C028-4859-26EF-675E1145ADE9}"/>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0E53A6C-2DF0-C347-7100-76551C306211}"/>
              </a:ext>
            </a:extLst>
          </p:cNvPr>
          <p:cNvSpPr txBox="1"/>
          <p:nvPr/>
        </p:nvSpPr>
        <p:spPr>
          <a:xfrm>
            <a:off x="901700" y="914400"/>
            <a:ext cx="10561294" cy="5025671"/>
          </a:xfrm>
          <a:prstGeom prst="rect">
            <a:avLst/>
          </a:prstGeom>
          <a:noFill/>
        </p:spPr>
        <p:txBody>
          <a:bodyPr wrap="square" rtlCol="0">
            <a:spAutoFit/>
          </a:bodyPr>
          <a:lstStyle/>
          <a:p>
            <a:r>
              <a:rPr lang="en-GB" sz="3600" b="1" dirty="0">
                <a:solidFill>
                  <a:srgbClr val="961919"/>
                </a:solidFill>
                <a:latin typeface="Cinzel" panose="00000500000000000000" pitchFamily="50" charset="0"/>
              </a:rPr>
              <a:t>2030: </a:t>
            </a:r>
            <a:r>
              <a:rPr lang="en-GB" sz="3600" b="1" dirty="0">
                <a:solidFill>
                  <a:srgbClr val="961919"/>
                </a:solidFill>
                <a:latin typeface="Cinzel" panose="00000500000000000000"/>
              </a:rPr>
              <a:t>Benefits of larger and stronger parishes</a:t>
            </a:r>
          </a:p>
          <a:p>
            <a:endParaRPr lang="en-GB" b="1" dirty="0">
              <a:solidFill>
                <a:srgbClr val="1E5266"/>
              </a:solidFill>
              <a:latin typeface="Century Gothic" panose="020B0502020202020204" pitchFamily="34" charset="0"/>
            </a:endParaRP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Outcome – fewer properties, larger and stronger parishes with better resources, higher or more ‘concentrated’ attendance assuming fewer masses.   </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Clergy, parishioners, property, finance can be shared and used for the greater good.  </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‘Wealth’ can be more evenly distributed and directed to areas of need – it is essential that we communicate to and gain commitment of wealthy parishes (clergy and laity) and their responsibility and role in the plan. </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Poor or small parish communities can be part of a more vibrant larger and stronger parish.</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Property can be shared with any surplus sold to reinvest in retained property, generate income and reduce the very significant maintenance costs which are often the primary reason parishes are in debt.</a:t>
            </a:r>
          </a:p>
        </p:txBody>
      </p:sp>
    </p:spTree>
    <p:extLst>
      <p:ext uri="{BB962C8B-B14F-4D97-AF65-F5344CB8AC3E}">
        <p14:creationId xmlns:p14="http://schemas.microsoft.com/office/powerpoint/2010/main" val="1988992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B27B2-9245-3B53-0C39-6DC8D9964EE0}"/>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102D1241-17EF-970C-00B1-2F722ADCDEDF}"/>
              </a:ext>
            </a:extLst>
          </p:cNvPr>
          <p:cNvSpPr txBox="1"/>
          <p:nvPr/>
        </p:nvSpPr>
        <p:spPr>
          <a:xfrm>
            <a:off x="901700" y="914400"/>
            <a:ext cx="10561294" cy="4194674"/>
          </a:xfrm>
          <a:prstGeom prst="rect">
            <a:avLst/>
          </a:prstGeom>
          <a:noFill/>
        </p:spPr>
        <p:txBody>
          <a:bodyPr wrap="square" rtlCol="0">
            <a:spAutoFit/>
          </a:bodyPr>
          <a:lstStyle/>
          <a:p>
            <a:r>
              <a:rPr lang="en-GB" sz="3600" b="1" dirty="0">
                <a:solidFill>
                  <a:srgbClr val="961919"/>
                </a:solidFill>
                <a:latin typeface="Cinzel" panose="00000500000000000000" pitchFamily="50" charset="0"/>
              </a:rPr>
              <a:t>2030:  B</a:t>
            </a:r>
            <a:r>
              <a:rPr lang="en-GB" sz="3600" b="1" dirty="0">
                <a:solidFill>
                  <a:srgbClr val="961919"/>
                </a:solidFill>
                <a:latin typeface="Cinzel" panose="00000500000000000000"/>
              </a:rPr>
              <a:t>enefits of larger stronger parishes</a:t>
            </a:r>
          </a:p>
          <a:p>
            <a:endParaRPr lang="en-GB" b="1" dirty="0">
              <a:solidFill>
                <a:srgbClr val="1E5266"/>
              </a:solidFill>
              <a:latin typeface="Century Gothic" panose="020B0502020202020204" pitchFamily="34" charset="0"/>
            </a:endParaRP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Priests and parishioners can work as a team, share responsibilities, skills and workload and create a better work/life balance for clergy.</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New larger </a:t>
            </a:r>
            <a:r>
              <a:rPr lang="en-GB">
                <a:solidFill>
                  <a:srgbClr val="1E5266"/>
                </a:solidFill>
                <a:latin typeface="Century Gothic" panose="020B0502020202020204" pitchFamily="34" charset="0"/>
              </a:rPr>
              <a:t>and stronger parishes </a:t>
            </a:r>
            <a:r>
              <a:rPr lang="en-GB" dirty="0">
                <a:solidFill>
                  <a:srgbClr val="1E5266"/>
                </a:solidFill>
                <a:latin typeface="Century Gothic" panose="020B0502020202020204" pitchFamily="34" charset="0"/>
              </a:rPr>
              <a:t>can employ admin support to better manage the temporal matters of the parish, enabling the priests to focus on ministry.</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More ‘professional’ admin support will improve local management of property, finance and compliance.</a:t>
            </a:r>
          </a:p>
          <a:p>
            <a:pPr marL="285750" indent="-285750">
              <a:lnSpc>
                <a:spcPct val="150000"/>
              </a:lnSpc>
              <a:buFont typeface="Arial" panose="020B0604020202020204" pitchFamily="34" charset="0"/>
              <a:buChar char="•"/>
            </a:pPr>
            <a:r>
              <a:rPr lang="en-GB" dirty="0">
                <a:solidFill>
                  <a:srgbClr val="1E5266"/>
                </a:solidFill>
                <a:latin typeface="Century Gothic" panose="020B0502020202020204" pitchFamily="34" charset="0"/>
              </a:rPr>
              <a:t>75% less bank accounts, one set of accounts per cluster, reduced workload at parish and curia, simplify audit process and make oversight more effective.</a:t>
            </a:r>
          </a:p>
        </p:txBody>
      </p:sp>
    </p:spTree>
    <p:extLst>
      <p:ext uri="{BB962C8B-B14F-4D97-AF65-F5344CB8AC3E}">
        <p14:creationId xmlns:p14="http://schemas.microsoft.com/office/powerpoint/2010/main" val="3424190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6185978C0B54247BC106BF25F8C6FB3" ma:contentTypeVersion="12" ma:contentTypeDescription="Create a new document." ma:contentTypeScope="" ma:versionID="3f0f91ce8403e1f04f63883726545c85">
  <xsd:schema xmlns:xsd="http://www.w3.org/2001/XMLSchema" xmlns:xs="http://www.w3.org/2001/XMLSchema" xmlns:p="http://schemas.microsoft.com/office/2006/metadata/properties" xmlns:ns2="74270c82-0c6c-4dd7-bc89-a24993973e8d" xmlns:ns3="f0f29a43-28cb-42a3-9006-eaf1046a75c2" targetNamespace="http://schemas.microsoft.com/office/2006/metadata/properties" ma:root="true" ma:fieldsID="e61ea0e21bf6256880d13ccaf69ca531" ns2:_="" ns3:_="">
    <xsd:import namespace="74270c82-0c6c-4dd7-bc89-a24993973e8d"/>
    <xsd:import namespace="f0f29a43-28cb-42a3-9006-eaf1046a75c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270c82-0c6c-4dd7-bc89-a24993973e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fa1309f-a15a-48cf-bf8f-4e8224026197"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0f29a43-28cb-42a3-9006-eaf1046a75c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afb48e3-af52-4a2f-804a-c28e2f4d4f65}" ma:internalName="TaxCatchAll" ma:showField="CatchAllData" ma:web="f0f29a43-28cb-42a3-9006-eaf1046a75c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0f29a43-28cb-42a3-9006-eaf1046a75c2" xsi:nil="true"/>
    <lcf76f155ced4ddcb4097134ff3c332f xmlns="74270c82-0c6c-4dd7-bc89-a24993973e8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71344BB-CAB5-484E-B06D-4739142ECF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270c82-0c6c-4dd7-bc89-a24993973e8d"/>
    <ds:schemaRef ds:uri="f0f29a43-28cb-42a3-9006-eaf1046a75c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5BD126B-FAF2-41B3-904C-37A24C65E5F4}">
  <ds:schemaRefs>
    <ds:schemaRef ds:uri="http://schemas.microsoft.com/sharepoint/v3/contenttype/forms"/>
  </ds:schemaRefs>
</ds:datastoreItem>
</file>

<file path=customXml/itemProps3.xml><?xml version="1.0" encoding="utf-8"?>
<ds:datastoreItem xmlns:ds="http://schemas.openxmlformats.org/officeDocument/2006/customXml" ds:itemID="{CBA3D92F-D3DF-4AA5-A628-FA3AB3681717}">
  <ds:schemaRefs>
    <ds:schemaRef ds:uri="74270c82-0c6c-4dd7-bc89-a24993973e8d"/>
    <ds:schemaRef ds:uri="http://purl.org/dc/terms/"/>
    <ds:schemaRef ds:uri="http://schemas.microsoft.com/office/2006/documentManagement/types"/>
    <ds:schemaRef ds:uri="http://schemas.microsoft.com/office/2006/metadata/properties"/>
    <ds:schemaRef ds:uri="http://purl.org/dc/dcmitype/"/>
    <ds:schemaRef ds:uri="http://purl.org/dc/elements/1.1/"/>
    <ds:schemaRef ds:uri="http://www.w3.org/XML/1998/namespace"/>
    <ds:schemaRef ds:uri="http://schemas.microsoft.com/office/infopath/2007/PartnerControls"/>
    <ds:schemaRef ds:uri="http://schemas.openxmlformats.org/package/2006/metadata/core-properties"/>
    <ds:schemaRef ds:uri="f0f29a43-28cb-42a3-9006-eaf1046a75c2"/>
  </ds:schemaRefs>
</ds:datastoreItem>
</file>

<file path=docProps/app.xml><?xml version="1.0" encoding="utf-8"?>
<Properties xmlns="http://schemas.openxmlformats.org/officeDocument/2006/extended-properties" xmlns:vt="http://schemas.openxmlformats.org/officeDocument/2006/docPropsVTypes">
  <TotalTime>86423</TotalTime>
  <Words>613</Words>
  <Application>Microsoft Office PowerPoint</Application>
  <PresentationFormat>Widescreen</PresentationFormat>
  <Paragraphs>57</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Aptos</vt:lpstr>
      <vt:lpstr>Arial</vt:lpstr>
      <vt:lpstr>Calibri</vt:lpstr>
      <vt:lpstr>Calibri Light</vt:lpstr>
      <vt:lpstr>Century Gothic</vt:lpstr>
      <vt:lpstr>Cinzel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Bletso</dc:creator>
  <cp:lastModifiedBy>Rachel GOULD</cp:lastModifiedBy>
  <cp:revision>324</cp:revision>
  <cp:lastPrinted>2025-10-22T07:26:38Z</cp:lastPrinted>
  <dcterms:created xsi:type="dcterms:W3CDTF">2019-01-24T10:49:59Z</dcterms:created>
  <dcterms:modified xsi:type="dcterms:W3CDTF">2026-01-25T10:57:50Z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0x010100B6185978C0B54247BC106BF25F8C6FB3</vt:lpwstr>
  </property>
  <property fmtid="{D5CDD505-2E9C-101B-9397-08002B2CF9AE}" pid="3" name="Order">
    <vt:r8>75800</vt:r8>
  </property>
  <property fmtid="{D5CDD505-2E9C-101B-9397-08002B2CF9AE}" pid="4" name="MediaServiceImageTags">
    <vt:lpwstr/>
  </property>
</Properties>
</file>