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00B09B"/>
    <a:srgbClr val="2B323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80" d="100"/>
          <a:sy n="80" d="100"/>
        </p:scale>
        <p:origin x="520" y="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3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8" Type="http://schemas.openxmlformats.org/officeDocument/2006/relationships/image" Target="../media/image18.svg"/><Relationship Id="rId26" Type="http://schemas.openxmlformats.org/officeDocument/2006/relationships/image" Target="../media/image26.svg"/><Relationship Id="rId39" Type="http://schemas.openxmlformats.org/officeDocument/2006/relationships/image" Target="../media/image39.svg"/><Relationship Id="rId3" Type="http://schemas.openxmlformats.org/officeDocument/2006/relationships/image" Target="../media/image3.png"/><Relationship Id="rId21" Type="http://schemas.openxmlformats.org/officeDocument/2006/relationships/image" Target="../media/image11.png"/><Relationship Id="rId34" Type="http://schemas.openxmlformats.org/officeDocument/2006/relationships/image" Target="../media/image18.png"/><Relationship Id="rId7" Type="http://schemas.openxmlformats.org/officeDocument/2006/relationships/image" Target="../media/image5.png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33" Type="http://schemas.openxmlformats.org/officeDocument/2006/relationships/image" Target="../media/image17.png"/><Relationship Id="rId38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svg"/><Relationship Id="rId20" Type="http://schemas.openxmlformats.org/officeDocument/2006/relationships/image" Target="../media/image20.svg"/><Relationship Id="rId29" Type="http://schemas.openxmlformats.org/officeDocument/2006/relationships/image" Target="../media/image15.png"/><Relationship Id="rId41" Type="http://schemas.openxmlformats.org/officeDocument/2006/relationships/image" Target="../media/image41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7.png"/><Relationship Id="rId24" Type="http://schemas.openxmlformats.org/officeDocument/2006/relationships/image" Target="../media/image24.svg"/><Relationship Id="rId32" Type="http://schemas.openxmlformats.org/officeDocument/2006/relationships/image" Target="../media/image32.svg"/><Relationship Id="rId37" Type="http://schemas.openxmlformats.org/officeDocument/2006/relationships/image" Target="../media/image37.svg"/><Relationship Id="rId40" Type="http://schemas.openxmlformats.org/officeDocument/2006/relationships/image" Target="../media/image20.png"/><Relationship Id="rId5" Type="http://schemas.openxmlformats.org/officeDocument/2006/relationships/image" Target="../media/image4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28" Type="http://schemas.openxmlformats.org/officeDocument/2006/relationships/image" Target="../media/image28.svg"/><Relationship Id="rId10" Type="http://schemas.openxmlformats.org/officeDocument/2006/relationships/image" Target="../media/image10.svg"/><Relationship Id="rId19" Type="http://schemas.openxmlformats.org/officeDocument/2006/relationships/image" Target="../media/image10.png"/><Relationship Id="rId31" Type="http://schemas.openxmlformats.org/officeDocument/2006/relationships/image" Target="../media/image16.png"/><Relationship Id="rId4" Type="http://schemas.openxmlformats.org/officeDocument/2006/relationships/image" Target="../media/image4.svg"/><Relationship Id="rId9" Type="http://schemas.openxmlformats.org/officeDocument/2006/relationships/image" Target="../media/image6.png"/><Relationship Id="rId14" Type="http://schemas.openxmlformats.org/officeDocument/2006/relationships/image" Target="../media/image14.svg"/><Relationship Id="rId22" Type="http://schemas.openxmlformats.org/officeDocument/2006/relationships/image" Target="../media/image22.svg"/><Relationship Id="rId27" Type="http://schemas.openxmlformats.org/officeDocument/2006/relationships/image" Target="../media/image14.png"/><Relationship Id="rId30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24715" y="82455"/>
            <a:ext cx="8515350" cy="739056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</a:t>
            </a:r>
            <a:r>
              <a:rPr lang="en-US" sz="2800" dirty="0" smtClean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PE at St James KS2</a:t>
            </a:r>
            <a:endParaRPr lang="en-US" sz="2800" dirty="0">
              <a:solidFill>
                <a:schemeClr val="accent4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930049" y="1917482"/>
            <a:ext cx="695651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0ED586BA-7236-43AA-85C0-6522BD4A1424}"/>
              </a:ext>
            </a:extLst>
          </p:cNvPr>
          <p:cNvSpPr/>
          <p:nvPr/>
        </p:nvSpPr>
        <p:spPr>
          <a:xfrm>
            <a:off x="4580146" y="1488440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Year 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C944C50-800D-4ED3-A095-E15D9F1253BE}"/>
              </a:ext>
            </a:extLst>
          </p:cNvPr>
          <p:cNvSpPr/>
          <p:nvPr/>
        </p:nvSpPr>
        <p:spPr>
          <a:xfrm>
            <a:off x="2326217" y="1532159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Year 3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C6E333-DC08-412B-85B1-0B37F47ED578}"/>
              </a:ext>
            </a:extLst>
          </p:cNvPr>
          <p:cNvSpPr/>
          <p:nvPr/>
        </p:nvSpPr>
        <p:spPr>
          <a:xfrm>
            <a:off x="3425786" y="3114278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B09B"/>
                </a:solidFill>
              </a:rPr>
              <a:t>Year 5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512246-2643-4F76-B534-1711CA5DDB29}"/>
              </a:ext>
            </a:extLst>
          </p:cNvPr>
          <p:cNvSpPr/>
          <p:nvPr/>
        </p:nvSpPr>
        <p:spPr>
          <a:xfrm>
            <a:off x="6744137" y="4899618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38100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C3399"/>
                </a:solidFill>
              </a:rPr>
              <a:t>Year 6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3191406" y="3945668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chemeClr val="accent4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89871"/>
            <a:ext cx="465999" cy="767976"/>
          </a:xfrm>
          <a:prstGeom prst="arc">
            <a:avLst>
              <a:gd name="adj1" fmla="val 15955398"/>
              <a:gd name="adj2" fmla="val 5391112"/>
            </a:avLst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4" descr="Universal Access">
            <a:extLst>
              <a:ext uri="{FF2B5EF4-FFF2-40B4-BE49-F238E27FC236}">
                <a16:creationId xmlns:a16="http://schemas.microsoft.com/office/drawing/2014/main" id="{8FF05A06-848E-4B1E-B3F6-0BC22377CC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97637" y="1655867"/>
            <a:ext cx="377632" cy="377632"/>
          </a:xfrm>
          <a:prstGeom prst="rect">
            <a:avLst/>
          </a:prstGeom>
        </p:spPr>
      </p:pic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phic 7" descr="Head with gears">
            <a:extLst>
              <a:ext uri="{FF2B5EF4-FFF2-40B4-BE49-F238E27FC236}">
                <a16:creationId xmlns:a16="http://schemas.microsoft.com/office/drawing/2014/main" id="{BC1CB7CA-7166-460B-AE2F-ABF79F2BE5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45910" y="3039928"/>
            <a:ext cx="400110" cy="400110"/>
          </a:xfrm>
          <a:prstGeom prst="rect">
            <a:avLst/>
          </a:prstGeom>
        </p:spPr>
      </p:pic>
      <p:pic>
        <p:nvPicPr>
          <p:cNvPr id="11" name="Graphic 10" descr="Trophy">
            <a:extLst>
              <a:ext uri="{FF2B5EF4-FFF2-40B4-BE49-F238E27FC236}">
                <a16:creationId xmlns:a16="http://schemas.microsoft.com/office/drawing/2014/main" id="{11767BE0-E2A1-4A3B-8012-672508E860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381093" y="398771"/>
            <a:ext cx="202705" cy="202705"/>
          </a:xfrm>
          <a:prstGeom prst="rect">
            <a:avLst/>
          </a:prstGeom>
        </p:spPr>
      </p:pic>
      <p:pic>
        <p:nvPicPr>
          <p:cNvPr id="15" name="Graphic 14" descr="Fruit bowl">
            <a:extLst>
              <a:ext uri="{FF2B5EF4-FFF2-40B4-BE49-F238E27FC236}">
                <a16:creationId xmlns:a16="http://schemas.microsoft.com/office/drawing/2014/main" id="{58502C4A-AB3F-4B63-AD99-9391C53F16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069823" y="3102792"/>
            <a:ext cx="220812" cy="220812"/>
          </a:xfrm>
          <a:prstGeom prst="rect">
            <a:avLst/>
          </a:prstGeom>
        </p:spPr>
      </p:pic>
      <p:pic>
        <p:nvPicPr>
          <p:cNvPr id="20" name="Graphic 19" descr="Sleep">
            <a:extLst>
              <a:ext uri="{FF2B5EF4-FFF2-40B4-BE49-F238E27FC236}">
                <a16:creationId xmlns:a16="http://schemas.microsoft.com/office/drawing/2014/main" id="{887B23A9-4328-47C0-B7F2-6DC96D4D3EA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804958" y="3116155"/>
            <a:ext cx="244540" cy="244540"/>
          </a:xfrm>
          <a:prstGeom prst="rect">
            <a:avLst/>
          </a:prstGeom>
        </p:spPr>
      </p:pic>
      <p:pic>
        <p:nvPicPr>
          <p:cNvPr id="35" name="Graphic 34" descr="Shower">
            <a:extLst>
              <a:ext uri="{FF2B5EF4-FFF2-40B4-BE49-F238E27FC236}">
                <a16:creationId xmlns:a16="http://schemas.microsoft.com/office/drawing/2014/main" id="{E06DF31D-4B97-4634-B8F6-6162D342779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7928159" y="2297035"/>
            <a:ext cx="219078" cy="219078"/>
          </a:xfrm>
          <a:prstGeom prst="rect">
            <a:avLst/>
          </a:prstGeom>
        </p:spPr>
      </p:pic>
      <p:pic>
        <p:nvPicPr>
          <p:cNvPr id="40" name="Graphic 39" descr="Highway scene">
            <a:extLst>
              <a:ext uri="{FF2B5EF4-FFF2-40B4-BE49-F238E27FC236}">
                <a16:creationId xmlns:a16="http://schemas.microsoft.com/office/drawing/2014/main" id="{8F11A269-FFDB-42BC-A85C-7B09CF75D26E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1077956" y="4577483"/>
            <a:ext cx="282866" cy="282866"/>
          </a:xfrm>
          <a:prstGeom prst="rect">
            <a:avLst/>
          </a:prstGeom>
        </p:spPr>
      </p:pic>
      <p:pic>
        <p:nvPicPr>
          <p:cNvPr id="42" name="Graphic 41" descr="Signpost">
            <a:extLst>
              <a:ext uri="{FF2B5EF4-FFF2-40B4-BE49-F238E27FC236}">
                <a16:creationId xmlns:a16="http://schemas.microsoft.com/office/drawing/2014/main" id="{092E43F9-F2BC-4C2B-A6DD-131C1FF44BD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1329182" y="3611263"/>
            <a:ext cx="303892" cy="303892"/>
          </a:xfrm>
          <a:prstGeom prst="rect">
            <a:avLst/>
          </a:prstGeom>
        </p:spPr>
      </p:pic>
      <p:pic>
        <p:nvPicPr>
          <p:cNvPr id="44" name="Graphic 43" descr="Gymnast Floor routine">
            <a:extLst>
              <a:ext uri="{FF2B5EF4-FFF2-40B4-BE49-F238E27FC236}">
                <a16:creationId xmlns:a16="http://schemas.microsoft.com/office/drawing/2014/main" id="{9E7D9EE5-5CC2-4501-94DA-F708D963CFF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2084819" y="5930676"/>
            <a:ext cx="290406" cy="290406"/>
          </a:xfrm>
          <a:prstGeom prst="rect">
            <a:avLst/>
          </a:prstGeom>
        </p:spPr>
      </p:pic>
      <p:pic>
        <p:nvPicPr>
          <p:cNvPr id="48" name="Graphic 47" descr="Swimming">
            <a:extLst>
              <a:ext uri="{FF2B5EF4-FFF2-40B4-BE49-F238E27FC236}">
                <a16:creationId xmlns:a16="http://schemas.microsoft.com/office/drawing/2014/main" id="{CD7B1811-C093-4A05-863C-E1FB1885AAE5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7714002" y="3937790"/>
            <a:ext cx="391438" cy="391438"/>
          </a:xfrm>
          <a:prstGeom prst="rect">
            <a:avLst/>
          </a:prstGeom>
        </p:spPr>
      </p:pic>
      <p:pic>
        <p:nvPicPr>
          <p:cNvPr id="50" name="Graphic 49" descr="Sport balls">
            <a:extLst>
              <a:ext uri="{FF2B5EF4-FFF2-40B4-BE49-F238E27FC236}">
                <a16:creationId xmlns:a16="http://schemas.microsoft.com/office/drawing/2014/main" id="{A8D31CB7-092D-4A13-8534-B9BB5325D0EB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4710111" y="3870449"/>
            <a:ext cx="216224" cy="216224"/>
          </a:xfrm>
          <a:prstGeom prst="rect">
            <a:avLst/>
          </a:prstGeom>
        </p:spPr>
      </p:pic>
      <p:pic>
        <p:nvPicPr>
          <p:cNvPr id="52" name="Graphic 51" descr="Tennis racket and ball">
            <a:extLst>
              <a:ext uri="{FF2B5EF4-FFF2-40B4-BE49-F238E27FC236}">
                <a16:creationId xmlns:a16="http://schemas.microsoft.com/office/drawing/2014/main" id="{F6FF5A6F-97A0-4B3F-8815-5F5B6D322A71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4203029" y="3849604"/>
            <a:ext cx="242003" cy="242003"/>
          </a:xfrm>
          <a:prstGeom prst="rect">
            <a:avLst/>
          </a:prstGeom>
        </p:spPr>
      </p:pic>
      <p:pic>
        <p:nvPicPr>
          <p:cNvPr id="54" name="Graphic 53" descr="Cricket bat and ball">
            <a:extLst>
              <a:ext uri="{FF2B5EF4-FFF2-40B4-BE49-F238E27FC236}">
                <a16:creationId xmlns:a16="http://schemas.microsoft.com/office/drawing/2014/main" id="{E89B91BC-AE98-4899-9A59-AB72B039772D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0"/>
              </a:ext>
            </a:extLst>
          </a:blip>
          <a:stretch>
            <a:fillRect/>
          </a:stretch>
        </p:blipFill>
        <p:spPr>
          <a:xfrm>
            <a:off x="4443244" y="3847638"/>
            <a:ext cx="227510" cy="227510"/>
          </a:xfrm>
          <a:prstGeom prst="rect">
            <a:avLst/>
          </a:prstGeom>
        </p:spPr>
      </p:pic>
      <p:pic>
        <p:nvPicPr>
          <p:cNvPr id="114" name="Graphic 113" descr="Head with gears">
            <a:extLst>
              <a:ext uri="{FF2B5EF4-FFF2-40B4-BE49-F238E27FC236}">
                <a16:creationId xmlns:a16="http://schemas.microsoft.com/office/drawing/2014/main" id="{727B278F-47BE-40E4-8152-8795266E0F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45910" y="2173924"/>
            <a:ext cx="400110" cy="400110"/>
          </a:xfrm>
          <a:prstGeom prst="rect">
            <a:avLst/>
          </a:prstGeom>
        </p:spPr>
      </p:pic>
      <p:pic>
        <p:nvPicPr>
          <p:cNvPr id="116" name="Graphic 115" descr="Head with gears">
            <a:extLst>
              <a:ext uri="{FF2B5EF4-FFF2-40B4-BE49-F238E27FC236}">
                <a16:creationId xmlns:a16="http://schemas.microsoft.com/office/drawing/2014/main" id="{487BEE61-0F5A-4E91-876C-DB75DA59AD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572339" y="3902742"/>
            <a:ext cx="400110" cy="400110"/>
          </a:xfrm>
          <a:prstGeom prst="rect">
            <a:avLst/>
          </a:prstGeom>
        </p:spPr>
      </p:pic>
      <p:grpSp>
        <p:nvGrpSpPr>
          <p:cNvPr id="118" name="Group 117">
            <a:extLst>
              <a:ext uri="{FF2B5EF4-FFF2-40B4-BE49-F238E27FC236}">
                <a16:creationId xmlns:a16="http://schemas.microsoft.com/office/drawing/2014/main" id="{AF0D0F12-6EA1-42F7-9AA1-FE142BABDAC6}"/>
              </a:ext>
            </a:extLst>
          </p:cNvPr>
          <p:cNvGrpSpPr/>
          <p:nvPr/>
        </p:nvGrpSpPr>
        <p:grpSpPr>
          <a:xfrm>
            <a:off x="7131993" y="3982673"/>
            <a:ext cx="1682964" cy="899312"/>
            <a:chOff x="249702" y="4880489"/>
            <a:chExt cx="2202816" cy="899312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6B6593A6-97C1-4CDD-92B1-FB78845451EF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</a:rPr>
                <a:t>Swimming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69944467-DEF3-4F7A-B81A-6F03B7524661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All pupils will be able to swim 25 m</a:t>
              </a:r>
            </a:p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Interventions to support those who </a:t>
              </a:r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cannot will be put into place</a:t>
              </a:r>
              <a:endParaRPr lang="en-US" sz="900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11276A74-8BEF-4338-BC07-C41274BA0C50}"/>
              </a:ext>
            </a:extLst>
          </p:cNvPr>
          <p:cNvGrpSpPr/>
          <p:nvPr/>
        </p:nvGrpSpPr>
        <p:grpSpPr>
          <a:xfrm>
            <a:off x="696537" y="4596409"/>
            <a:ext cx="1455845" cy="791840"/>
            <a:chOff x="220266" y="5001420"/>
            <a:chExt cx="2216430" cy="791840"/>
          </a:xfrm>
        </p:grpSpPr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9AA07B9-B4CE-4605-928C-15C02D0A6CCB}"/>
                </a:ext>
              </a:extLst>
            </p:cNvPr>
            <p:cNvSpPr txBox="1"/>
            <p:nvPr/>
          </p:nvSpPr>
          <p:spPr>
            <a:xfrm>
              <a:off x="233880" y="5001420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05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OAA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AF443F34-B387-411B-ADBF-64223B1562AC}"/>
                </a:ext>
              </a:extLst>
            </p:cNvPr>
            <p:cNvSpPr txBox="1"/>
            <p:nvPr/>
          </p:nvSpPr>
          <p:spPr>
            <a:xfrm>
              <a:off x="220266" y="5208485"/>
              <a:ext cx="219697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Pupils in KS2 will have the opportunity to visit different environments for OAA including residential</a:t>
              </a:r>
            </a:p>
          </p:txBody>
        </p:sp>
      </p:grpSp>
      <p:pic>
        <p:nvPicPr>
          <p:cNvPr id="127" name="Graphic 126" descr="Head with gears">
            <a:extLst>
              <a:ext uri="{FF2B5EF4-FFF2-40B4-BE49-F238E27FC236}">
                <a16:creationId xmlns:a16="http://schemas.microsoft.com/office/drawing/2014/main" id="{CBDD5795-EF83-40E0-B63E-5168E18B59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44162" y="4615383"/>
            <a:ext cx="400110" cy="400110"/>
          </a:xfrm>
          <a:prstGeom prst="rect">
            <a:avLst/>
          </a:prstGeom>
        </p:spPr>
      </p:pic>
      <p:grpSp>
        <p:nvGrpSpPr>
          <p:cNvPr id="128" name="Group 127">
            <a:extLst>
              <a:ext uri="{FF2B5EF4-FFF2-40B4-BE49-F238E27FC236}">
                <a16:creationId xmlns:a16="http://schemas.microsoft.com/office/drawing/2014/main" id="{F3F76BAA-3502-4FAD-8157-F25A92DA3C2B}"/>
              </a:ext>
            </a:extLst>
          </p:cNvPr>
          <p:cNvGrpSpPr/>
          <p:nvPr/>
        </p:nvGrpSpPr>
        <p:grpSpPr>
          <a:xfrm>
            <a:off x="7470491" y="3108855"/>
            <a:ext cx="1362904" cy="940784"/>
            <a:chOff x="255548" y="4839017"/>
            <a:chExt cx="2298209" cy="940784"/>
          </a:xfrm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6B761AF-6AD2-4809-B8D4-632202288F4D}"/>
                </a:ext>
              </a:extLst>
            </p:cNvPr>
            <p:cNvSpPr txBox="1"/>
            <p:nvPr/>
          </p:nvSpPr>
          <p:spPr>
            <a:xfrm>
              <a:off x="350941" y="4839017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Health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A992CAE4-9A2E-45BE-908D-0662D55163BB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learn about the importance of physical &amp; mental Weii-being</a:t>
              </a:r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C2164562-2A1F-4874-A5D1-AC2A65E83C0C}"/>
              </a:ext>
            </a:extLst>
          </p:cNvPr>
          <p:cNvGrpSpPr/>
          <p:nvPr/>
        </p:nvGrpSpPr>
        <p:grpSpPr>
          <a:xfrm>
            <a:off x="3999050" y="3850424"/>
            <a:ext cx="1784288" cy="600900"/>
            <a:chOff x="255549" y="4901902"/>
            <a:chExt cx="2289843" cy="600900"/>
          </a:xfrm>
        </p:grpSpPr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A8B7235C-A5F4-4B69-A480-3A3D8065A110}"/>
                </a:ext>
              </a:extLst>
            </p:cNvPr>
            <p:cNvSpPr txBox="1"/>
            <p:nvPr/>
          </p:nvSpPr>
          <p:spPr>
            <a:xfrm>
              <a:off x="342576" y="4901902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KS2 Games</a:t>
              </a: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B47D1625-2A13-4C5F-88D5-858497B32263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Will explore transferable skills, knowledge &amp; understanding</a:t>
              </a:r>
            </a:p>
          </p:txBody>
        </p:sp>
      </p:grpSp>
      <p:sp>
        <p:nvSpPr>
          <p:cNvPr id="145" name="TextBox 144">
            <a:extLst>
              <a:ext uri="{FF2B5EF4-FFF2-40B4-BE49-F238E27FC236}">
                <a16:creationId xmlns:a16="http://schemas.microsoft.com/office/drawing/2014/main" id="{A79BABF0-E0DC-4C49-90E6-DAAF62D5BA32}"/>
              </a:ext>
            </a:extLst>
          </p:cNvPr>
          <p:cNvSpPr txBox="1"/>
          <p:nvPr/>
        </p:nvSpPr>
        <p:spPr>
          <a:xfrm>
            <a:off x="2843050" y="2376812"/>
            <a:ext cx="2102836" cy="27699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r"/>
            <a:endParaRPr lang="en-US" sz="1200" b="1" noProof="1">
              <a:solidFill>
                <a:srgbClr val="CC3399"/>
              </a:solidFill>
            </a:endParaRPr>
          </a:p>
        </p:txBody>
      </p: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FA2BDCE2-D48A-482C-B743-86A32B1B20EA}"/>
              </a:ext>
            </a:extLst>
          </p:cNvPr>
          <p:cNvGrpSpPr/>
          <p:nvPr/>
        </p:nvGrpSpPr>
        <p:grpSpPr>
          <a:xfrm>
            <a:off x="6507752" y="139810"/>
            <a:ext cx="2364618" cy="902349"/>
            <a:chOff x="1565635" y="3023216"/>
            <a:chExt cx="2381236" cy="902349"/>
          </a:xfrm>
        </p:grpSpPr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98FD6D13-E92B-4156-8FA3-4E4A87C8C7CE}"/>
                </a:ext>
              </a:extLst>
            </p:cNvPr>
            <p:cNvSpPr txBox="1"/>
            <p:nvPr/>
          </p:nvSpPr>
          <p:spPr>
            <a:xfrm>
              <a:off x="1565635" y="3023216"/>
              <a:ext cx="2347222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b="1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Competition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3FDD2F0F-C74D-41F5-BBA2-8F11A72D10BE}"/>
                </a:ext>
              </a:extLst>
            </p:cNvPr>
            <p:cNvSpPr txBox="1"/>
            <p:nvPr/>
          </p:nvSpPr>
          <p:spPr>
            <a:xfrm>
              <a:off x="1749901" y="3556233"/>
              <a:ext cx="2196970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be introduced to competition – sports day/ School games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41EA6913-B998-4002-9A4C-BCE19012B169}"/>
              </a:ext>
            </a:extLst>
          </p:cNvPr>
          <p:cNvGrpSpPr/>
          <p:nvPr/>
        </p:nvGrpSpPr>
        <p:grpSpPr>
          <a:xfrm>
            <a:off x="128126" y="3587788"/>
            <a:ext cx="1343539" cy="899312"/>
            <a:chOff x="249702" y="4880489"/>
            <a:chExt cx="2202816" cy="899312"/>
          </a:xfrm>
        </p:grpSpPr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0C4B09A8-30AD-437D-BE06-8C120A3B7690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Community Clubs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B3577A44-C76D-4084-8024-42ADB87D7E83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be encouraged to join local clubs – Exit Routes / Sign-posting</a:t>
              </a:r>
            </a:p>
          </p:txBody>
        </p:sp>
      </p:grpSp>
      <p:sp>
        <p:nvSpPr>
          <p:cNvPr id="153" name="Oval 152">
            <a:extLst>
              <a:ext uri="{FF2B5EF4-FFF2-40B4-BE49-F238E27FC236}">
                <a16:creationId xmlns:a16="http://schemas.microsoft.com/office/drawing/2014/main" id="{30FFFFFB-0F4A-4B9C-86BC-547C4CB5C474}"/>
              </a:ext>
            </a:extLst>
          </p:cNvPr>
          <p:cNvSpPr/>
          <p:nvPr/>
        </p:nvSpPr>
        <p:spPr>
          <a:xfrm>
            <a:off x="1121437" y="1548737"/>
            <a:ext cx="777414" cy="724138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4710B8E1-181E-40BA-B20D-719ED96DA541}"/>
              </a:ext>
            </a:extLst>
          </p:cNvPr>
          <p:cNvGrpSpPr/>
          <p:nvPr/>
        </p:nvGrpSpPr>
        <p:grpSpPr>
          <a:xfrm>
            <a:off x="7510772" y="2313886"/>
            <a:ext cx="1314796" cy="760812"/>
            <a:chOff x="249702" y="4880489"/>
            <a:chExt cx="2202816" cy="760812"/>
          </a:xfrm>
        </p:grpSpPr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EE650D1B-3933-4F65-8BA2-EA390F8AE2FB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Hygiene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1E9ECF5B-9F31-4C3C-BDE1-B93EFF806761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learn about the importance of Hygiene &amp; Well-being</a:t>
              </a:r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D7EC9FC4-82D1-4C3C-9B51-410AF8921AD1}"/>
              </a:ext>
            </a:extLst>
          </p:cNvPr>
          <p:cNvGrpSpPr/>
          <p:nvPr/>
        </p:nvGrpSpPr>
        <p:grpSpPr>
          <a:xfrm>
            <a:off x="397541" y="5949388"/>
            <a:ext cx="2204256" cy="760812"/>
            <a:chOff x="249702" y="4880489"/>
            <a:chExt cx="2202816" cy="760812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FB6FF8C4-7DCB-4405-BF44-A2511B41BB37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Sports Specific Skills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21092F62-3FCA-4175-A188-CAD56AEA353E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learn specific sports skills within lessons applying them in different scenarios and related sports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775C441E-D611-433B-A136-5E05C606811D}"/>
              </a:ext>
            </a:extLst>
          </p:cNvPr>
          <p:cNvGrpSpPr/>
          <p:nvPr/>
        </p:nvGrpSpPr>
        <p:grpSpPr>
          <a:xfrm>
            <a:off x="3168342" y="5735153"/>
            <a:ext cx="2807316" cy="760812"/>
            <a:chOff x="249702" y="4880489"/>
            <a:chExt cx="2202816" cy="760812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A76280BB-DB38-4794-BDEF-508CB1FFFBD7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Strategies, Tactics, Rules, Roles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4D5CF745-0BB1-47AE-B511-A9D64C3016E1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develop graeter understanding of strategies, tactics and rules for sports. They will take on different roles (e.g. umpire, coach)</a:t>
              </a:r>
            </a:p>
          </p:txBody>
        </p:sp>
      </p:grpSp>
      <p:pic>
        <p:nvPicPr>
          <p:cNvPr id="165" name="Graphic 164" descr="Head with gears">
            <a:extLst>
              <a:ext uri="{FF2B5EF4-FFF2-40B4-BE49-F238E27FC236}">
                <a16:creationId xmlns:a16="http://schemas.microsoft.com/office/drawing/2014/main" id="{D6141243-A4FB-4A48-85DF-32160F0BE3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41962" y="5635955"/>
            <a:ext cx="400110" cy="400110"/>
          </a:xfrm>
          <a:prstGeom prst="rect">
            <a:avLst/>
          </a:prstGeom>
        </p:spPr>
      </p:pic>
      <p:pic>
        <p:nvPicPr>
          <p:cNvPr id="56" name="Graphic 55" descr="Cricket">
            <a:extLst>
              <a:ext uri="{FF2B5EF4-FFF2-40B4-BE49-F238E27FC236}">
                <a16:creationId xmlns:a16="http://schemas.microsoft.com/office/drawing/2014/main" id="{B8B1FF75-4E94-4E2F-BC44-5E6318030B5C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2363977" y="5903178"/>
            <a:ext cx="338555" cy="338555"/>
          </a:xfrm>
          <a:prstGeom prst="rect">
            <a:avLst/>
          </a:prstGeom>
        </p:spPr>
      </p:pic>
      <p:grpSp>
        <p:nvGrpSpPr>
          <p:cNvPr id="168" name="Group 167">
            <a:extLst>
              <a:ext uri="{FF2B5EF4-FFF2-40B4-BE49-F238E27FC236}">
                <a16:creationId xmlns:a16="http://schemas.microsoft.com/office/drawing/2014/main" id="{FDFA46C0-A7FC-4B1B-827D-6425EAB58D73}"/>
              </a:ext>
            </a:extLst>
          </p:cNvPr>
          <p:cNvGrpSpPr/>
          <p:nvPr/>
        </p:nvGrpSpPr>
        <p:grpSpPr>
          <a:xfrm>
            <a:off x="4072654" y="4290825"/>
            <a:ext cx="2696516" cy="622313"/>
            <a:chOff x="249702" y="4880489"/>
            <a:chExt cx="2202816" cy="622313"/>
          </a:xfrm>
        </p:grpSpPr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C9DB8066-412D-4FD7-86E0-1B538ECA9404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Leadership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31FC38A0-7EA1-4744-8914-1ACEB3268CC0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have opportunity for Sports Leadership through play maker award</a:t>
              </a: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718D847B-8EC1-4279-A062-07101B37A3C2}"/>
              </a:ext>
            </a:extLst>
          </p:cNvPr>
          <p:cNvGrpSpPr/>
          <p:nvPr/>
        </p:nvGrpSpPr>
        <p:grpSpPr>
          <a:xfrm>
            <a:off x="6291716" y="5735153"/>
            <a:ext cx="2524690" cy="760812"/>
            <a:chOff x="249702" y="4880489"/>
            <a:chExt cx="2202816" cy="760812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D986DF3-A542-43A7-A66D-3A49B8FD976E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noProof="1">
                  <a:solidFill>
                    <a:schemeClr val="accent4"/>
                  </a:solidFill>
                </a:rPr>
                <a:t>End of KS2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AA47D6DB-4724-4647-9B4F-A153A5412525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leave with a love of PE, physical activity &amp; sport. And pursue a healthy activity lifestyle for their future.</a:t>
              </a:r>
            </a:p>
          </p:txBody>
        </p:sp>
      </p:grpSp>
      <p:pic>
        <p:nvPicPr>
          <p:cNvPr id="1026" name="Picture 2" descr="St Hugh's Catholic Primary School - School Games Values">
            <a:extLst>
              <a:ext uri="{FF2B5EF4-FFF2-40B4-BE49-F238E27FC236}">
                <a16:creationId xmlns:a16="http://schemas.microsoft.com/office/drawing/2014/main" id="{428149DD-1762-45D8-846F-BFF999224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137" y="386670"/>
            <a:ext cx="1097338" cy="23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Graphic 181" descr="Head with gears">
            <a:extLst>
              <a:ext uri="{FF2B5EF4-FFF2-40B4-BE49-F238E27FC236}">
                <a16:creationId xmlns:a16="http://schemas.microsoft.com/office/drawing/2014/main" id="{4098CD32-E481-4B8E-AE22-458D6BCD67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27745" y="4196299"/>
            <a:ext cx="400110" cy="400110"/>
          </a:xfrm>
          <a:prstGeom prst="rect">
            <a:avLst/>
          </a:prstGeom>
        </p:spPr>
      </p:pic>
      <p:grpSp>
        <p:nvGrpSpPr>
          <p:cNvPr id="185" name="Group 184">
            <a:extLst>
              <a:ext uri="{FF2B5EF4-FFF2-40B4-BE49-F238E27FC236}">
                <a16:creationId xmlns:a16="http://schemas.microsoft.com/office/drawing/2014/main" id="{4ACD219E-53DA-49DF-97E6-62B7C04A70AC}"/>
              </a:ext>
            </a:extLst>
          </p:cNvPr>
          <p:cNvGrpSpPr/>
          <p:nvPr/>
        </p:nvGrpSpPr>
        <p:grpSpPr>
          <a:xfrm>
            <a:off x="3392299" y="2361616"/>
            <a:ext cx="2510565" cy="844744"/>
            <a:chOff x="231723" y="5023021"/>
            <a:chExt cx="2220795" cy="844744"/>
          </a:xfrm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C80E5136-050A-494E-A0F2-5ADBF42CEB59}"/>
                </a:ext>
              </a:extLst>
            </p:cNvPr>
            <p:cNvSpPr txBox="1"/>
            <p:nvPr/>
          </p:nvSpPr>
          <p:spPr>
            <a:xfrm>
              <a:off x="249702" y="5023021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Year 6 </a:t>
              </a:r>
              <a:endParaRPr lang="en-US" sz="1200" b="1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3C013A6F-6A9C-4228-9B99-7999C4DAE03F}"/>
                </a:ext>
              </a:extLst>
            </p:cNvPr>
            <p:cNvSpPr txBox="1"/>
            <p:nvPr/>
          </p:nvSpPr>
          <p:spPr>
            <a:xfrm>
              <a:off x="231723" y="5221434"/>
              <a:ext cx="219697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Benchball	Athletics	</a:t>
              </a:r>
            </a:p>
            <a:p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Gymnastics         Football	</a:t>
              </a:r>
            </a:p>
            <a:p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Dance	Cricket	</a:t>
              </a:r>
            </a:p>
            <a:p>
              <a:endParaRPr lang="en-US" sz="900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1028" name="Graphic 1027" descr="Heart with pulse">
            <a:extLst>
              <a:ext uri="{FF2B5EF4-FFF2-40B4-BE49-F238E27FC236}">
                <a16:creationId xmlns:a16="http://schemas.microsoft.com/office/drawing/2014/main" id="{7D229762-204B-4AE3-BBCB-BF990919865E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7"/>
              </a:ext>
            </a:extLst>
          </a:blip>
          <a:stretch>
            <a:fillRect/>
          </a:stretch>
        </p:blipFill>
        <p:spPr>
          <a:xfrm>
            <a:off x="7722164" y="5649927"/>
            <a:ext cx="376536" cy="376536"/>
          </a:xfrm>
          <a:prstGeom prst="rect">
            <a:avLst/>
          </a:prstGeom>
        </p:spPr>
      </p:pic>
      <p:grpSp>
        <p:nvGrpSpPr>
          <p:cNvPr id="191" name="Group 190">
            <a:extLst>
              <a:ext uri="{FF2B5EF4-FFF2-40B4-BE49-F238E27FC236}">
                <a16:creationId xmlns:a16="http://schemas.microsoft.com/office/drawing/2014/main" id="{5BB72FD3-3687-4336-843A-89AEE549AEB3}"/>
              </a:ext>
            </a:extLst>
          </p:cNvPr>
          <p:cNvGrpSpPr/>
          <p:nvPr/>
        </p:nvGrpSpPr>
        <p:grpSpPr>
          <a:xfrm>
            <a:off x="7705535" y="1217298"/>
            <a:ext cx="1034012" cy="760812"/>
            <a:chOff x="249702" y="4880489"/>
            <a:chExt cx="2202816" cy="760812"/>
          </a:xfrm>
        </p:grpSpPr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1A073E00-6E75-4BE2-B37A-86A6B9FC1353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</a:rPr>
                <a:t>The Body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046FBF97-7C28-4F3D-AC16-00274FCDD704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</a:t>
              </a:r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contiunue</a:t>
              </a:r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to learn about their bodies</a:t>
              </a:r>
            </a:p>
          </p:txBody>
        </p:sp>
      </p:grpSp>
      <p:pic>
        <p:nvPicPr>
          <p:cNvPr id="1030" name="Graphic 1029" descr="Skeleton">
            <a:extLst>
              <a:ext uri="{FF2B5EF4-FFF2-40B4-BE49-F238E27FC236}">
                <a16:creationId xmlns:a16="http://schemas.microsoft.com/office/drawing/2014/main" id="{309E9817-5EC5-493F-9DCF-EEC529812B34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9"/>
              </a:ext>
            </a:extLst>
          </a:blip>
          <a:stretch>
            <a:fillRect/>
          </a:stretch>
        </p:blipFill>
        <p:spPr>
          <a:xfrm>
            <a:off x="7735228" y="1136766"/>
            <a:ext cx="348986" cy="348986"/>
          </a:xfrm>
          <a:prstGeom prst="rect">
            <a:avLst/>
          </a:prstGeom>
        </p:spPr>
      </p:pic>
      <p:pic>
        <p:nvPicPr>
          <p:cNvPr id="10" name="Graphic 9" descr="Race Flag">
            <a:extLst>
              <a:ext uri="{FF2B5EF4-FFF2-40B4-BE49-F238E27FC236}">
                <a16:creationId xmlns:a16="http://schemas.microsoft.com/office/drawing/2014/main" id="{B35D57D1-9557-4891-8FD1-AF43623B865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1"/>
              </a:ext>
            </a:extLst>
          </a:blip>
          <a:stretch>
            <a:fillRect/>
          </a:stretch>
        </p:blipFill>
        <p:spPr>
          <a:xfrm>
            <a:off x="8341467" y="4884121"/>
            <a:ext cx="665565" cy="665565"/>
          </a:xfrm>
          <a:prstGeom prst="rect">
            <a:avLst/>
          </a:prstGeom>
        </p:spPr>
      </p:pic>
      <p:grpSp>
        <p:nvGrpSpPr>
          <p:cNvPr id="133" name="Group 132">
            <a:extLst>
              <a:ext uri="{FF2B5EF4-FFF2-40B4-BE49-F238E27FC236}">
                <a16:creationId xmlns:a16="http://schemas.microsoft.com/office/drawing/2014/main" id="{4ACD219E-53DA-49DF-97E6-62B7C04A70AC}"/>
              </a:ext>
            </a:extLst>
          </p:cNvPr>
          <p:cNvGrpSpPr/>
          <p:nvPr/>
        </p:nvGrpSpPr>
        <p:grpSpPr>
          <a:xfrm>
            <a:off x="4330769" y="195444"/>
            <a:ext cx="2214858" cy="976267"/>
            <a:chOff x="3951992" y="1930454"/>
            <a:chExt cx="2230423" cy="976267"/>
          </a:xfrm>
        </p:grpSpPr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C80E5136-050A-494E-A0F2-5ADBF42CEB59}"/>
                </a:ext>
              </a:extLst>
            </p:cNvPr>
            <p:cNvSpPr txBox="1"/>
            <p:nvPr/>
          </p:nvSpPr>
          <p:spPr>
            <a:xfrm>
              <a:off x="3951992" y="1930454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Competition Increases</a:t>
              </a: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3C013A6F-6A9C-4228-9B99-7999C4DAE03F}"/>
                </a:ext>
              </a:extLst>
            </p:cNvPr>
            <p:cNvSpPr txBox="1"/>
            <p:nvPr/>
          </p:nvSpPr>
          <p:spPr>
            <a:xfrm>
              <a:off x="3985445" y="2260390"/>
              <a:ext cx="219697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have opportunity for more sports and quality of competition increases to </a:t>
              </a:r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include all children of differing talent/abilities.</a:t>
              </a:r>
              <a:endParaRPr lang="en-US" sz="900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361631" y="465406"/>
            <a:ext cx="747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4</a:t>
            </a:r>
            <a:r>
              <a:rPr lang="en-US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3C013A6F-6A9C-4228-9B99-7999C4DAE03F}"/>
              </a:ext>
            </a:extLst>
          </p:cNvPr>
          <p:cNvSpPr txBox="1"/>
          <p:nvPr/>
        </p:nvSpPr>
        <p:spPr>
          <a:xfrm>
            <a:off x="2436973" y="795852"/>
            <a:ext cx="2483631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</a:t>
            </a:r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ball	Athletics</a:t>
            </a:r>
          </a:p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Gymnastics         Netball</a:t>
            </a:r>
          </a:p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                Tennis	</a:t>
            </a:r>
          </a:p>
          <a:p>
            <a:endParaRPr lang="en-US" sz="900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3C013A6F-6A9C-4228-9B99-7999C4DAE03F}"/>
              </a:ext>
            </a:extLst>
          </p:cNvPr>
          <p:cNvSpPr txBox="1"/>
          <p:nvPr/>
        </p:nvSpPr>
        <p:spPr>
          <a:xfrm>
            <a:off x="363629" y="2669906"/>
            <a:ext cx="2483631" cy="5078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Gymnastics	Athletics</a:t>
            </a:r>
          </a:p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Bsketball	Cricket</a:t>
            </a:r>
          </a:p>
          <a:p>
            <a:r>
              <a:rPr lang="en-US" sz="900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	Tag Rugbhy</a:t>
            </a:r>
            <a:endParaRPr lang="en-US" sz="900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C80E5136-050A-494E-A0F2-5ADBF42CEB59}"/>
              </a:ext>
            </a:extLst>
          </p:cNvPr>
          <p:cNvSpPr txBox="1"/>
          <p:nvPr/>
        </p:nvSpPr>
        <p:spPr>
          <a:xfrm>
            <a:off x="363629" y="2412728"/>
            <a:ext cx="2490240" cy="27699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5 </a:t>
            </a:r>
            <a:endParaRPr lang="en-US" sz="1200" b="1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C80E5136-050A-494E-A0F2-5ADBF42CEB59}"/>
              </a:ext>
            </a:extLst>
          </p:cNvPr>
          <p:cNvSpPr txBox="1"/>
          <p:nvPr/>
        </p:nvSpPr>
        <p:spPr>
          <a:xfrm>
            <a:off x="509420" y="718059"/>
            <a:ext cx="2490240" cy="27699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3 </a:t>
            </a:r>
            <a:endParaRPr lang="en-US" sz="1200" b="1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223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11496</TotalTime>
  <Words>252</Words>
  <Application>Microsoft Office PowerPoint</Application>
  <PresentationFormat>On-screen Show 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Segoe UI Black</vt:lpstr>
      <vt:lpstr>Tahoma</vt:lpstr>
      <vt:lpstr>Template PresentationGo</vt:lpstr>
      <vt:lpstr>Template PresentationGo Dark</vt:lpstr>
      <vt:lpstr>Custom Design</vt:lpstr>
      <vt:lpstr>     PE at St James KS2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lisa.footman</cp:lastModifiedBy>
  <cp:revision>27</cp:revision>
  <dcterms:created xsi:type="dcterms:W3CDTF">2014-11-26T05:14:11Z</dcterms:created>
  <dcterms:modified xsi:type="dcterms:W3CDTF">2023-05-24T06:02:48Z</dcterms:modified>
  <cp:category>Charts &amp; Diagrams</cp:category>
</cp:coreProperties>
</file>