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5"/>
  </p:notesMasterIdLst>
  <p:sldIdLst>
    <p:sldId id="353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99"/>
    <a:srgbClr val="00B09B"/>
    <a:srgbClr val="2B323B"/>
    <a:srgbClr val="F0EEEF"/>
    <a:srgbClr val="0D95BC"/>
    <a:srgbClr val="DF361F"/>
    <a:srgbClr val="6C2B43"/>
    <a:srgbClr val="7B0051"/>
    <a:srgbClr val="063951"/>
    <a:srgbClr val="EB1E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4754" autoAdjust="0"/>
    <p:restoredTop sz="96433" autoAdjust="0"/>
  </p:normalViewPr>
  <p:slideViewPr>
    <p:cSldViewPr snapToGrid="0" showGuides="1">
      <p:cViewPr>
        <p:scale>
          <a:sx n="70" d="100"/>
          <a:sy n="70" d="100"/>
        </p:scale>
        <p:origin x="1664" y="-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9373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AEDF2B47-7C58-458B-A014-B081B81A8D06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C7ACA455-4437-4416-A6F0-33D534A6AE9F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180DD64-6AC6-41B8-826F-6BE55763C65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  <p:sp>
        <p:nvSpPr>
          <p:cNvPr id="6" name="Title 5">
            <a:extLst>
              <a:ext uri="{FF2B5EF4-FFF2-40B4-BE49-F238E27FC236}">
                <a16:creationId xmlns:a16="http://schemas.microsoft.com/office/drawing/2014/main" id="{F03BF9FD-DA0F-4739-9B69-0A2D712E7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CF4C143-2DE4-4A59-9225-C44B17F8F99F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F35CDF3A-32A4-4944-8471-5618C2895CD6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0C6B6273-908A-4447-8576-D3C55254554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13" Type="http://schemas.openxmlformats.org/officeDocument/2006/relationships/image" Target="../media/image7.png"/><Relationship Id="rId39" Type="http://schemas.openxmlformats.org/officeDocument/2006/relationships/image" Target="../media/image39.svg"/><Relationship Id="rId3" Type="http://schemas.openxmlformats.org/officeDocument/2006/relationships/image" Target="../media/image3.png"/><Relationship Id="rId34" Type="http://schemas.openxmlformats.org/officeDocument/2006/relationships/image" Target="../media/image34.svg"/><Relationship Id="rId7" Type="http://schemas.openxmlformats.org/officeDocument/2006/relationships/image" Target="../media/image4.png"/><Relationship Id="rId12" Type="http://schemas.openxmlformats.org/officeDocument/2006/relationships/image" Target="../media/image12.svg"/><Relationship Id="rId17" Type="http://schemas.openxmlformats.org/officeDocument/2006/relationships/image" Target="../media/image9.png"/><Relationship Id="rId38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6.svg"/><Relationship Id="rId41" Type="http://schemas.openxmlformats.org/officeDocument/2006/relationships/image" Target="../media/image41.sv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svg"/><Relationship Id="rId11" Type="http://schemas.openxmlformats.org/officeDocument/2006/relationships/image" Target="../media/image6.png"/><Relationship Id="rId37" Type="http://schemas.openxmlformats.org/officeDocument/2006/relationships/image" Target="../media/image37.svg"/><Relationship Id="rId40" Type="http://schemas.openxmlformats.org/officeDocument/2006/relationships/image" Target="../media/image13.png"/><Relationship Id="rId15" Type="http://schemas.openxmlformats.org/officeDocument/2006/relationships/image" Target="../media/image8.png"/><Relationship Id="rId36" Type="http://schemas.openxmlformats.org/officeDocument/2006/relationships/image" Target="../media/image11.png"/><Relationship Id="rId10" Type="http://schemas.openxmlformats.org/officeDocument/2006/relationships/image" Target="../media/image10.svg"/><Relationship Id="rId9" Type="http://schemas.openxmlformats.org/officeDocument/2006/relationships/image" Target="../media/image5.png"/><Relationship Id="rId14" Type="http://schemas.openxmlformats.org/officeDocument/2006/relationships/image" Target="../media/image14.svg"/><Relationship Id="rId35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30107"/>
            <a:ext cx="8515350" cy="739056"/>
          </a:xfrm>
        </p:spPr>
        <p:txBody>
          <a:bodyPr>
            <a:noAutofit/>
          </a:bodyPr>
          <a:lstStyle/>
          <a:p>
            <a:r>
              <a:rPr lang="en-US" sz="2800" dirty="0">
                <a:solidFill>
                  <a:srgbClr val="CC3399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     </a:t>
            </a:r>
            <a:r>
              <a:rPr lang="en-US" sz="2800" dirty="0">
                <a:solidFill>
                  <a:schemeClr val="accent4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PE </a:t>
            </a:r>
            <a:r>
              <a:rPr lang="en-US" sz="2800" dirty="0" smtClean="0">
                <a:solidFill>
                  <a:schemeClr val="accent4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at St James </a:t>
            </a:r>
            <a:endParaRPr lang="en-US" sz="2800" dirty="0">
              <a:solidFill>
                <a:schemeClr val="accent4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2C2EA65C-CA1F-40C5-83BE-64F3E9AB33AA}"/>
              </a:ext>
            </a:extLst>
          </p:cNvPr>
          <p:cNvGrpSpPr/>
          <p:nvPr/>
        </p:nvGrpSpPr>
        <p:grpSpPr>
          <a:xfrm>
            <a:off x="1420890" y="1868981"/>
            <a:ext cx="6956510" cy="3382986"/>
            <a:chOff x="2249359" y="2305589"/>
            <a:chExt cx="7728733" cy="2834645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425DB897-F32F-412D-A261-6EC186631061}"/>
                </a:ext>
              </a:extLst>
            </p:cNvPr>
            <p:cNvGrpSpPr/>
            <p:nvPr/>
          </p:nvGrpSpPr>
          <p:grpSpPr>
            <a:xfrm>
              <a:off x="2249359" y="2305589"/>
              <a:ext cx="7728733" cy="2834645"/>
              <a:chOff x="1475820" y="2305589"/>
              <a:chExt cx="7728733" cy="2834645"/>
            </a:xfrm>
          </p:grpSpPr>
          <p:sp>
            <p:nvSpPr>
              <p:cNvPr id="7" name="Arc 6">
                <a:extLst>
                  <a:ext uri="{FF2B5EF4-FFF2-40B4-BE49-F238E27FC236}">
                    <a16:creationId xmlns:a16="http://schemas.microsoft.com/office/drawing/2014/main" id="{BA91558A-868E-4BAB-A985-3853974396E1}"/>
                  </a:ext>
                </a:extLst>
              </p:cNvPr>
              <p:cNvSpPr/>
              <p:nvPr/>
            </p:nvSpPr>
            <p:spPr>
              <a:xfrm>
                <a:off x="6186325" y="2305594"/>
                <a:ext cx="1417320" cy="1417320"/>
              </a:xfrm>
              <a:prstGeom prst="arc">
                <a:avLst>
                  <a:gd name="adj1" fmla="val 16211550"/>
                  <a:gd name="adj2" fmla="val 5391112"/>
                </a:avLst>
              </a:prstGeom>
              <a:ln w="635000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38" name="Arc 37">
                <a:extLst>
                  <a:ext uri="{FF2B5EF4-FFF2-40B4-BE49-F238E27FC236}">
                    <a16:creationId xmlns:a16="http://schemas.microsoft.com/office/drawing/2014/main" id="{4E7EC504-D364-49F4-9BCD-39BD9340E988}"/>
                  </a:ext>
                </a:extLst>
              </p:cNvPr>
              <p:cNvSpPr/>
              <p:nvPr/>
            </p:nvSpPr>
            <p:spPr>
              <a:xfrm rot="10800000">
                <a:off x="3011873" y="3722914"/>
                <a:ext cx="1417320" cy="1417320"/>
              </a:xfrm>
              <a:prstGeom prst="arc">
                <a:avLst>
                  <a:gd name="adj1" fmla="val 16211550"/>
                  <a:gd name="adj2" fmla="val 5391112"/>
                </a:avLst>
              </a:prstGeom>
              <a:ln w="635000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ECB72E78-9188-4053-B2B2-F2FB7A719315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685084" y="3722912"/>
                <a:ext cx="3245350" cy="4"/>
              </a:xfrm>
              <a:prstGeom prst="line">
                <a:avLst/>
              </a:prstGeom>
              <a:ln w="635000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>
                <a:extLst>
                  <a:ext uri="{FF2B5EF4-FFF2-40B4-BE49-F238E27FC236}">
                    <a16:creationId xmlns:a16="http://schemas.microsoft.com/office/drawing/2014/main" id="{94E57699-59F1-4F0D-827E-E23691CF6BD8}"/>
                  </a:ext>
                </a:extLst>
              </p:cNvPr>
              <p:cNvCxnSpPr>
                <a:cxnSpLocks/>
                <a:stCxn id="38" idx="0"/>
              </p:cNvCxnSpPr>
              <p:nvPr/>
            </p:nvCxnSpPr>
            <p:spPr>
              <a:xfrm>
                <a:off x="3718153" y="5140230"/>
                <a:ext cx="5486400" cy="0"/>
              </a:xfrm>
              <a:prstGeom prst="line">
                <a:avLst/>
              </a:prstGeom>
              <a:ln w="635000" cap="rnd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570A1428-84CC-41EE-A06C-C0EFD78BCB89}"/>
                  </a:ext>
                </a:extLst>
              </p:cNvPr>
              <p:cNvCxnSpPr/>
              <p:nvPr/>
            </p:nvCxnSpPr>
            <p:spPr>
              <a:xfrm>
                <a:off x="1475820" y="2305589"/>
                <a:ext cx="5486400" cy="4"/>
              </a:xfrm>
              <a:prstGeom prst="line">
                <a:avLst/>
              </a:prstGeom>
              <a:ln w="635000" cap="rnd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9F295EA6-9373-4E6A-971B-1D1A52E16064}"/>
                </a:ext>
              </a:extLst>
            </p:cNvPr>
            <p:cNvGrpSpPr/>
            <p:nvPr/>
          </p:nvGrpSpPr>
          <p:grpSpPr>
            <a:xfrm>
              <a:off x="2249359" y="2305589"/>
              <a:ext cx="7646957" cy="2834645"/>
              <a:chOff x="1475820" y="2305589"/>
              <a:chExt cx="7646957" cy="2834645"/>
            </a:xfrm>
          </p:grpSpPr>
          <p:sp>
            <p:nvSpPr>
              <p:cNvPr id="28" name="Arc 27">
                <a:extLst>
                  <a:ext uri="{FF2B5EF4-FFF2-40B4-BE49-F238E27FC236}">
                    <a16:creationId xmlns:a16="http://schemas.microsoft.com/office/drawing/2014/main" id="{F2E49456-4956-4891-9EE2-EE4551A71AFA}"/>
                  </a:ext>
                </a:extLst>
              </p:cNvPr>
              <p:cNvSpPr/>
              <p:nvPr/>
            </p:nvSpPr>
            <p:spPr>
              <a:xfrm>
                <a:off x="6186325" y="2305594"/>
                <a:ext cx="1417320" cy="1417320"/>
              </a:xfrm>
              <a:prstGeom prst="arc">
                <a:avLst>
                  <a:gd name="adj1" fmla="val 16211550"/>
                  <a:gd name="adj2" fmla="val 5391112"/>
                </a:avLst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29" name="Arc 28">
                <a:extLst>
                  <a:ext uri="{FF2B5EF4-FFF2-40B4-BE49-F238E27FC236}">
                    <a16:creationId xmlns:a16="http://schemas.microsoft.com/office/drawing/2014/main" id="{CCD3104B-4EC0-4732-976B-E61B97F1EEDD}"/>
                  </a:ext>
                </a:extLst>
              </p:cNvPr>
              <p:cNvSpPr/>
              <p:nvPr/>
            </p:nvSpPr>
            <p:spPr>
              <a:xfrm rot="10800000">
                <a:off x="2930098" y="3722914"/>
                <a:ext cx="1417320" cy="1417320"/>
              </a:xfrm>
              <a:prstGeom prst="arc">
                <a:avLst>
                  <a:gd name="adj1" fmla="val 16211550"/>
                  <a:gd name="adj2" fmla="val 5391112"/>
                </a:avLst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cxnSp>
            <p:nvCxnSpPr>
              <p:cNvPr id="30" name="Straight Connector 29">
                <a:extLst>
                  <a:ext uri="{FF2B5EF4-FFF2-40B4-BE49-F238E27FC236}">
                    <a16:creationId xmlns:a16="http://schemas.microsoft.com/office/drawing/2014/main" id="{C2655F35-FEEA-48D3-8653-958B1F07682E}"/>
                  </a:ext>
                </a:extLst>
              </p:cNvPr>
              <p:cNvCxnSpPr>
                <a:cxnSpLocks/>
                <a:endCxn id="28" idx="2"/>
              </p:cNvCxnSpPr>
              <p:nvPr/>
            </p:nvCxnSpPr>
            <p:spPr>
              <a:xfrm flipV="1">
                <a:off x="3685084" y="3722912"/>
                <a:ext cx="3211733" cy="7"/>
              </a:xfrm>
              <a:prstGeom prst="line">
                <a:avLst/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D66702A1-B247-4A57-80A9-A8B943239AC6}"/>
                  </a:ext>
                </a:extLst>
              </p:cNvPr>
              <p:cNvCxnSpPr>
                <a:cxnSpLocks/>
                <a:stCxn id="38" idx="0"/>
              </p:cNvCxnSpPr>
              <p:nvPr/>
            </p:nvCxnSpPr>
            <p:spPr>
              <a:xfrm>
                <a:off x="3718153" y="5140230"/>
                <a:ext cx="5404624" cy="0"/>
              </a:xfrm>
              <a:prstGeom prst="line">
                <a:avLst/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E513FD9F-1DD5-41DA-8405-8E73E998EF7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475820" y="2305589"/>
                <a:ext cx="5306914" cy="0"/>
              </a:xfrm>
              <a:prstGeom prst="line">
                <a:avLst/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" name="Oval 2">
            <a:extLst>
              <a:ext uri="{FF2B5EF4-FFF2-40B4-BE49-F238E27FC236}">
                <a16:creationId xmlns:a16="http://schemas.microsoft.com/office/drawing/2014/main" id="{CA17634E-AAA3-4840-8487-07315886BF16}"/>
              </a:ext>
            </a:extLst>
          </p:cNvPr>
          <p:cNvSpPr/>
          <p:nvPr/>
        </p:nvSpPr>
        <p:spPr>
          <a:xfrm>
            <a:off x="3570334" y="3202837"/>
            <a:ext cx="763571" cy="724138"/>
          </a:xfrm>
          <a:prstGeom prst="ellipse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</a:gradFill>
          <a:ln w="28575">
            <a:solidFill>
              <a:schemeClr val="accent4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>
                <a:solidFill>
                  <a:srgbClr val="FF0000"/>
                </a:solidFill>
              </a:rPr>
              <a:t>Year 1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9410F4CE-3E97-4570-A807-A514472A5A4E}"/>
              </a:ext>
            </a:extLst>
          </p:cNvPr>
          <p:cNvSpPr/>
          <p:nvPr/>
        </p:nvSpPr>
        <p:spPr>
          <a:xfrm>
            <a:off x="5655137" y="4811381"/>
            <a:ext cx="763571" cy="763571"/>
          </a:xfrm>
          <a:prstGeom prst="ellipse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</a:gradFill>
          <a:ln w="28575">
            <a:solidFill>
              <a:schemeClr val="accent4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>
                <a:solidFill>
                  <a:srgbClr val="7030A0"/>
                </a:solidFill>
              </a:rPr>
              <a:t>Year 2</a:t>
            </a:r>
          </a:p>
        </p:txBody>
      </p:sp>
      <p:sp>
        <p:nvSpPr>
          <p:cNvPr id="89" name="Arc 88">
            <a:extLst>
              <a:ext uri="{FF2B5EF4-FFF2-40B4-BE49-F238E27FC236}">
                <a16:creationId xmlns:a16="http://schemas.microsoft.com/office/drawing/2014/main" id="{9ED5088A-9F28-4B05-8020-8D5FE0968BD2}"/>
              </a:ext>
            </a:extLst>
          </p:cNvPr>
          <p:cNvSpPr/>
          <p:nvPr/>
        </p:nvSpPr>
        <p:spPr>
          <a:xfrm rot="10800000">
            <a:off x="3191406" y="3945668"/>
            <a:ext cx="442438" cy="838179"/>
          </a:xfrm>
          <a:prstGeom prst="arc">
            <a:avLst>
              <a:gd name="adj1" fmla="val 16211550"/>
              <a:gd name="adj2" fmla="val 5391112"/>
            </a:avLst>
          </a:prstGeom>
          <a:ln w="22225">
            <a:solidFill>
              <a:schemeClr val="accent4"/>
            </a:solidFill>
            <a:prstDash val="sysDash"/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cxnSp>
        <p:nvCxnSpPr>
          <p:cNvPr id="92" name="Straight Arrow Connector 91">
            <a:extLst>
              <a:ext uri="{FF2B5EF4-FFF2-40B4-BE49-F238E27FC236}">
                <a16:creationId xmlns:a16="http://schemas.microsoft.com/office/drawing/2014/main" id="{AC8433A8-79C4-45BA-A932-25675C38CA10}"/>
              </a:ext>
            </a:extLst>
          </p:cNvPr>
          <p:cNvCxnSpPr/>
          <p:nvPr/>
        </p:nvCxnSpPr>
        <p:spPr>
          <a:xfrm>
            <a:off x="3342017" y="2297056"/>
            <a:ext cx="1190951" cy="0"/>
          </a:xfrm>
          <a:prstGeom prst="straightConnector1">
            <a:avLst/>
          </a:prstGeom>
          <a:ln w="22225">
            <a:solidFill>
              <a:schemeClr val="accent4"/>
            </a:solidFill>
            <a:prstDash val="sysDash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>
            <a:extLst>
              <a:ext uri="{FF2B5EF4-FFF2-40B4-BE49-F238E27FC236}">
                <a16:creationId xmlns:a16="http://schemas.microsoft.com/office/drawing/2014/main" id="{FF782D6B-B11D-4440-8E80-207C3E434648}"/>
              </a:ext>
            </a:extLst>
          </p:cNvPr>
          <p:cNvCxnSpPr/>
          <p:nvPr/>
        </p:nvCxnSpPr>
        <p:spPr>
          <a:xfrm>
            <a:off x="5380182" y="5660865"/>
            <a:ext cx="1190951" cy="0"/>
          </a:xfrm>
          <a:prstGeom prst="straightConnector1">
            <a:avLst/>
          </a:prstGeom>
          <a:ln w="22225">
            <a:solidFill>
              <a:schemeClr val="accent4"/>
            </a:solidFill>
            <a:prstDash val="sysDash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Arrow Connector 110">
            <a:extLst>
              <a:ext uri="{FF2B5EF4-FFF2-40B4-BE49-F238E27FC236}">
                <a16:creationId xmlns:a16="http://schemas.microsoft.com/office/drawing/2014/main" id="{B6377E5F-7FCE-4BD5-BF88-2A5DB306AA11}"/>
              </a:ext>
            </a:extLst>
          </p:cNvPr>
          <p:cNvCxnSpPr/>
          <p:nvPr/>
        </p:nvCxnSpPr>
        <p:spPr>
          <a:xfrm>
            <a:off x="1190008" y="2297035"/>
            <a:ext cx="1190951" cy="0"/>
          </a:xfrm>
          <a:prstGeom prst="straightConnector1">
            <a:avLst/>
          </a:prstGeom>
          <a:ln w="22225">
            <a:solidFill>
              <a:schemeClr val="accent4"/>
            </a:solidFill>
            <a:prstDash val="sysDash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Graphic 7" descr="Head with gears">
            <a:extLst>
              <a:ext uri="{FF2B5EF4-FFF2-40B4-BE49-F238E27FC236}">
                <a16:creationId xmlns:a16="http://schemas.microsoft.com/office/drawing/2014/main" id="{BC1CB7CA-7166-460B-AE2F-ABF79F2BE5E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7454058" y="3468550"/>
            <a:ext cx="400110" cy="400110"/>
          </a:xfrm>
          <a:prstGeom prst="rect">
            <a:avLst/>
          </a:prstGeom>
        </p:spPr>
      </p:pic>
      <p:pic>
        <p:nvPicPr>
          <p:cNvPr id="11" name="Graphic 10" descr="Trophy">
            <a:extLst>
              <a:ext uri="{FF2B5EF4-FFF2-40B4-BE49-F238E27FC236}">
                <a16:creationId xmlns:a16="http://schemas.microsoft.com/office/drawing/2014/main" id="{11767BE0-E2A1-4A3B-8012-672508E8609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7099177" y="562559"/>
            <a:ext cx="202705" cy="202705"/>
          </a:xfrm>
          <a:prstGeom prst="rect">
            <a:avLst/>
          </a:prstGeom>
        </p:spPr>
      </p:pic>
      <p:pic>
        <p:nvPicPr>
          <p:cNvPr id="15" name="Graphic 14" descr="Fruit bowl">
            <a:extLst>
              <a:ext uri="{FF2B5EF4-FFF2-40B4-BE49-F238E27FC236}">
                <a16:creationId xmlns:a16="http://schemas.microsoft.com/office/drawing/2014/main" id="{58502C4A-AB3F-4B63-AD99-9391C53F16B4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8120655" y="3623589"/>
            <a:ext cx="220812" cy="220812"/>
          </a:xfrm>
          <a:prstGeom prst="rect">
            <a:avLst/>
          </a:prstGeom>
        </p:spPr>
      </p:pic>
      <p:pic>
        <p:nvPicPr>
          <p:cNvPr id="17" name="Graphic 16" descr="Dragon dance">
            <a:extLst>
              <a:ext uri="{FF2B5EF4-FFF2-40B4-BE49-F238E27FC236}">
                <a16:creationId xmlns:a16="http://schemas.microsoft.com/office/drawing/2014/main" id="{B5ABB20A-A312-4252-A97D-FD54ABDCE58A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7682702" y="1337476"/>
            <a:ext cx="391438" cy="391438"/>
          </a:xfrm>
          <a:prstGeom prst="rect">
            <a:avLst/>
          </a:prstGeom>
        </p:spPr>
      </p:pic>
      <p:pic>
        <p:nvPicPr>
          <p:cNvPr id="20" name="Graphic 19" descr="Sleep">
            <a:extLst>
              <a:ext uri="{FF2B5EF4-FFF2-40B4-BE49-F238E27FC236}">
                <a16:creationId xmlns:a16="http://schemas.microsoft.com/office/drawing/2014/main" id="{887B23A9-4328-47C0-B7F2-6DC96D4D3EA8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p:blipFill>
        <p:spPr>
          <a:xfrm>
            <a:off x="7842582" y="3626815"/>
            <a:ext cx="244540" cy="244540"/>
          </a:xfrm>
          <a:prstGeom prst="rect">
            <a:avLst/>
          </a:prstGeom>
        </p:spPr>
      </p:pic>
      <p:pic>
        <p:nvPicPr>
          <p:cNvPr id="35" name="Graphic 34" descr="Shower">
            <a:extLst>
              <a:ext uri="{FF2B5EF4-FFF2-40B4-BE49-F238E27FC236}">
                <a16:creationId xmlns:a16="http://schemas.microsoft.com/office/drawing/2014/main" id="{E06DF31D-4B97-4634-B8F6-6162D3427796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6"/>
              </a:ext>
            </a:extLst>
          </a:blip>
          <a:stretch>
            <a:fillRect/>
          </a:stretch>
        </p:blipFill>
        <p:spPr>
          <a:xfrm>
            <a:off x="7892904" y="2459294"/>
            <a:ext cx="219078" cy="219078"/>
          </a:xfrm>
          <a:prstGeom prst="rect">
            <a:avLst/>
          </a:prstGeom>
        </p:spPr>
      </p:pic>
      <p:pic>
        <p:nvPicPr>
          <p:cNvPr id="114" name="Graphic 113" descr="Head with gears">
            <a:extLst>
              <a:ext uri="{FF2B5EF4-FFF2-40B4-BE49-F238E27FC236}">
                <a16:creationId xmlns:a16="http://schemas.microsoft.com/office/drawing/2014/main" id="{727B278F-47BE-40E4-8152-8795266E0F9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7454058" y="2365086"/>
            <a:ext cx="400110" cy="400110"/>
          </a:xfrm>
          <a:prstGeom prst="rect">
            <a:avLst/>
          </a:prstGeom>
        </p:spPr>
      </p:pic>
      <p:grpSp>
        <p:nvGrpSpPr>
          <p:cNvPr id="124" name="Group 123">
            <a:extLst>
              <a:ext uri="{FF2B5EF4-FFF2-40B4-BE49-F238E27FC236}">
                <a16:creationId xmlns:a16="http://schemas.microsoft.com/office/drawing/2014/main" id="{48280102-2F7A-4B3C-B04A-FB8157DC0533}"/>
              </a:ext>
            </a:extLst>
          </p:cNvPr>
          <p:cNvGrpSpPr/>
          <p:nvPr/>
        </p:nvGrpSpPr>
        <p:grpSpPr>
          <a:xfrm>
            <a:off x="7164047" y="1492784"/>
            <a:ext cx="1689838" cy="622313"/>
            <a:chOff x="249702" y="4880489"/>
            <a:chExt cx="2202816" cy="622313"/>
          </a:xfrm>
        </p:grpSpPr>
        <p:sp>
          <p:nvSpPr>
            <p:cNvPr id="125" name="TextBox 124">
              <a:extLst>
                <a:ext uri="{FF2B5EF4-FFF2-40B4-BE49-F238E27FC236}">
                  <a16:creationId xmlns:a16="http://schemas.microsoft.com/office/drawing/2014/main" id="{4A493221-5636-45B1-ACF0-3C41B36D4002}"/>
                </a:ext>
              </a:extLst>
            </p:cNvPr>
            <p:cNvSpPr txBox="1"/>
            <p:nvPr/>
          </p:nvSpPr>
          <p:spPr>
            <a:xfrm>
              <a:off x="249702" y="4880489"/>
              <a:ext cx="2202816" cy="27699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1200" b="1" noProof="1">
                  <a:solidFill>
                    <a:schemeClr val="accent4"/>
                  </a:solidFill>
                </a:rPr>
                <a:t>Dance</a:t>
              </a:r>
            </a:p>
          </p:txBody>
        </p:sp>
        <p:sp>
          <p:nvSpPr>
            <p:cNvPr id="126" name="TextBox 125">
              <a:extLst>
                <a:ext uri="{FF2B5EF4-FFF2-40B4-BE49-F238E27FC236}">
                  <a16:creationId xmlns:a16="http://schemas.microsoft.com/office/drawing/2014/main" id="{DF711671-E30F-46C7-986A-FE9F83B1714F}"/>
                </a:ext>
              </a:extLst>
            </p:cNvPr>
            <p:cNvSpPr txBox="1"/>
            <p:nvPr/>
          </p:nvSpPr>
          <p:spPr>
            <a:xfrm>
              <a:off x="255548" y="5133470"/>
              <a:ext cx="2196970" cy="369332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900" noProof="1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Children will start to explore different cultures through Dance</a:t>
              </a:r>
            </a:p>
          </p:txBody>
        </p:sp>
      </p:grpSp>
      <p:grpSp>
        <p:nvGrpSpPr>
          <p:cNvPr id="128" name="Group 127">
            <a:extLst>
              <a:ext uri="{FF2B5EF4-FFF2-40B4-BE49-F238E27FC236}">
                <a16:creationId xmlns:a16="http://schemas.microsoft.com/office/drawing/2014/main" id="{F3F76BAA-3502-4FAD-8157-F25A92DA3C2B}"/>
              </a:ext>
            </a:extLst>
          </p:cNvPr>
          <p:cNvGrpSpPr/>
          <p:nvPr/>
        </p:nvGrpSpPr>
        <p:grpSpPr>
          <a:xfrm>
            <a:off x="7495804" y="3560246"/>
            <a:ext cx="1358081" cy="922550"/>
            <a:chOff x="298232" y="5290408"/>
            <a:chExt cx="2290077" cy="922550"/>
          </a:xfrm>
        </p:grpSpPr>
        <p:sp>
          <p:nvSpPr>
            <p:cNvPr id="129" name="TextBox 128">
              <a:extLst>
                <a:ext uri="{FF2B5EF4-FFF2-40B4-BE49-F238E27FC236}">
                  <a16:creationId xmlns:a16="http://schemas.microsoft.com/office/drawing/2014/main" id="{B6B761AF-6AD2-4809-B8D4-632202288F4D}"/>
                </a:ext>
              </a:extLst>
            </p:cNvPr>
            <p:cNvSpPr txBox="1"/>
            <p:nvPr/>
          </p:nvSpPr>
          <p:spPr>
            <a:xfrm>
              <a:off x="385493" y="5290408"/>
              <a:ext cx="2202816" cy="27699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1200" b="1" noProof="1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Health</a:t>
              </a:r>
            </a:p>
          </p:txBody>
        </p:sp>
        <p:sp>
          <p:nvSpPr>
            <p:cNvPr id="130" name="TextBox 129">
              <a:extLst>
                <a:ext uri="{FF2B5EF4-FFF2-40B4-BE49-F238E27FC236}">
                  <a16:creationId xmlns:a16="http://schemas.microsoft.com/office/drawing/2014/main" id="{A992CAE4-9A2E-45BE-908D-0662D55163BB}"/>
                </a:ext>
              </a:extLst>
            </p:cNvPr>
            <p:cNvSpPr txBox="1"/>
            <p:nvPr/>
          </p:nvSpPr>
          <p:spPr>
            <a:xfrm>
              <a:off x="298232" y="5566627"/>
              <a:ext cx="2196969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noProof="1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Children will learn about the importance of physical &amp; mental Weii-being</a:t>
              </a:r>
            </a:p>
          </p:txBody>
        </p:sp>
      </p:grpSp>
      <p:sp>
        <p:nvSpPr>
          <p:cNvPr id="137" name="Oval 136">
            <a:extLst>
              <a:ext uri="{FF2B5EF4-FFF2-40B4-BE49-F238E27FC236}">
                <a16:creationId xmlns:a16="http://schemas.microsoft.com/office/drawing/2014/main" id="{F5E89C69-938A-4359-A9F2-6542877C2808}"/>
              </a:ext>
            </a:extLst>
          </p:cNvPr>
          <p:cNvSpPr/>
          <p:nvPr/>
        </p:nvSpPr>
        <p:spPr>
          <a:xfrm>
            <a:off x="2756292" y="1466867"/>
            <a:ext cx="763571" cy="724138"/>
          </a:xfrm>
          <a:prstGeom prst="ellipse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</a:gradFill>
          <a:ln w="28575">
            <a:solidFill>
              <a:schemeClr val="accent4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</a:rPr>
              <a:t>Year R</a:t>
            </a:r>
          </a:p>
        </p:txBody>
      </p:sp>
      <p:grpSp>
        <p:nvGrpSpPr>
          <p:cNvPr id="141" name="Group 140">
            <a:extLst>
              <a:ext uri="{FF2B5EF4-FFF2-40B4-BE49-F238E27FC236}">
                <a16:creationId xmlns:a16="http://schemas.microsoft.com/office/drawing/2014/main" id="{A6810B2A-0C47-46AB-A1E6-AD5BDE6576B2}"/>
              </a:ext>
            </a:extLst>
          </p:cNvPr>
          <p:cNvGrpSpPr/>
          <p:nvPr/>
        </p:nvGrpSpPr>
        <p:grpSpPr>
          <a:xfrm>
            <a:off x="212232" y="719129"/>
            <a:ext cx="2507767" cy="784830"/>
            <a:chOff x="255549" y="4696864"/>
            <a:chExt cx="2298694" cy="784830"/>
          </a:xfrm>
        </p:grpSpPr>
        <p:sp>
          <p:nvSpPr>
            <p:cNvPr id="142" name="TextBox 141">
              <a:extLst>
                <a:ext uri="{FF2B5EF4-FFF2-40B4-BE49-F238E27FC236}">
                  <a16:creationId xmlns:a16="http://schemas.microsoft.com/office/drawing/2014/main" id="{8C4B7D37-F00D-476D-8437-630204D215E7}"/>
                </a:ext>
              </a:extLst>
            </p:cNvPr>
            <p:cNvSpPr txBox="1"/>
            <p:nvPr/>
          </p:nvSpPr>
          <p:spPr>
            <a:xfrm>
              <a:off x="351427" y="4696864"/>
              <a:ext cx="2202816" cy="78483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1200" b="1" noProof="1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     The Journey Starts</a:t>
              </a:r>
            </a:p>
            <a:p>
              <a:r>
                <a:rPr lang="en-US" sz="1100" b="1" noProof="1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Fundamental Movement Skills</a:t>
              </a:r>
            </a:p>
            <a:p>
              <a:r>
                <a:rPr lang="en-US" sz="1100" b="1" noProof="1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Developed from EYFS through KS1 </a:t>
              </a:r>
            </a:p>
          </p:txBody>
        </p:sp>
        <p:sp>
          <p:nvSpPr>
            <p:cNvPr id="143" name="TextBox 142">
              <a:extLst>
                <a:ext uri="{FF2B5EF4-FFF2-40B4-BE49-F238E27FC236}">
                  <a16:creationId xmlns:a16="http://schemas.microsoft.com/office/drawing/2014/main" id="{0368A237-A618-4963-BF38-06C539763524}"/>
                </a:ext>
              </a:extLst>
            </p:cNvPr>
            <p:cNvSpPr txBox="1"/>
            <p:nvPr/>
          </p:nvSpPr>
          <p:spPr>
            <a:xfrm>
              <a:off x="255549" y="5133470"/>
              <a:ext cx="2196969" cy="230832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endParaRPr lang="en-US" sz="900" b="1" noProof="1">
                <a:solidFill>
                  <a:schemeClr val="accent4"/>
                </a:solidFill>
              </a:endParaRPr>
            </a:p>
          </p:txBody>
        </p:sp>
      </p:grpSp>
      <p:sp>
        <p:nvSpPr>
          <p:cNvPr id="145" name="TextBox 144">
            <a:extLst>
              <a:ext uri="{FF2B5EF4-FFF2-40B4-BE49-F238E27FC236}">
                <a16:creationId xmlns:a16="http://schemas.microsoft.com/office/drawing/2014/main" id="{A79BABF0-E0DC-4C49-90E6-DAAF62D5BA32}"/>
              </a:ext>
            </a:extLst>
          </p:cNvPr>
          <p:cNvSpPr txBox="1"/>
          <p:nvPr/>
        </p:nvSpPr>
        <p:spPr>
          <a:xfrm>
            <a:off x="2817768" y="2329489"/>
            <a:ext cx="2102836" cy="276999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r"/>
            <a:endParaRPr lang="en-US" sz="1200" b="1" noProof="1">
              <a:solidFill>
                <a:srgbClr val="CC3399"/>
              </a:solidFill>
            </a:endParaRPr>
          </a:p>
        </p:txBody>
      </p:sp>
      <p:grpSp>
        <p:nvGrpSpPr>
          <p:cNvPr id="147" name="Group 146">
            <a:extLst>
              <a:ext uri="{FF2B5EF4-FFF2-40B4-BE49-F238E27FC236}">
                <a16:creationId xmlns:a16="http://schemas.microsoft.com/office/drawing/2014/main" id="{FA2BDCE2-D48A-482C-B743-86A32B1B20EA}"/>
              </a:ext>
            </a:extLst>
          </p:cNvPr>
          <p:cNvGrpSpPr/>
          <p:nvPr/>
        </p:nvGrpSpPr>
        <p:grpSpPr>
          <a:xfrm>
            <a:off x="6036922" y="310470"/>
            <a:ext cx="2330841" cy="945478"/>
            <a:chOff x="249702" y="4695823"/>
            <a:chExt cx="2347222" cy="945478"/>
          </a:xfrm>
        </p:grpSpPr>
        <p:sp>
          <p:nvSpPr>
            <p:cNvPr id="148" name="TextBox 147">
              <a:extLst>
                <a:ext uri="{FF2B5EF4-FFF2-40B4-BE49-F238E27FC236}">
                  <a16:creationId xmlns:a16="http://schemas.microsoft.com/office/drawing/2014/main" id="{98FD6D13-E92B-4156-8FA3-4E4A87C8C7CE}"/>
                </a:ext>
              </a:extLst>
            </p:cNvPr>
            <p:cNvSpPr txBox="1"/>
            <p:nvPr/>
          </p:nvSpPr>
          <p:spPr>
            <a:xfrm>
              <a:off x="249702" y="4695823"/>
              <a:ext cx="2347222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endParaRPr lang="en-US" sz="1200" b="1" noProof="1">
                <a:solidFill>
                  <a:schemeClr val="accent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r"/>
              <a:r>
                <a:rPr lang="en-US" sz="1200" b="1" noProof="1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Competition</a:t>
              </a:r>
            </a:p>
          </p:txBody>
        </p:sp>
        <p:sp>
          <p:nvSpPr>
            <p:cNvPr id="149" name="TextBox 148">
              <a:extLst>
                <a:ext uri="{FF2B5EF4-FFF2-40B4-BE49-F238E27FC236}">
                  <a16:creationId xmlns:a16="http://schemas.microsoft.com/office/drawing/2014/main" id="{3FDD2F0F-C74D-41F5-BBA2-8F11A72D10BE}"/>
                </a:ext>
              </a:extLst>
            </p:cNvPr>
            <p:cNvSpPr txBox="1"/>
            <p:nvPr/>
          </p:nvSpPr>
          <p:spPr>
            <a:xfrm>
              <a:off x="255548" y="5133470"/>
              <a:ext cx="2196970" cy="5078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900" noProof="1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Children will be introduced to competition </a:t>
              </a:r>
              <a:r>
                <a:rPr lang="en-US" sz="900" noProof="1" smtClean="0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– sports day</a:t>
              </a:r>
            </a:p>
            <a:p>
              <a:r>
                <a:rPr lang="en-US" sz="900" noProof="1" smtClean="0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- MAC events for Year 1 and 2 </a:t>
              </a:r>
              <a:endParaRPr lang="en-US" sz="900" noProof="1">
                <a:solidFill>
                  <a:schemeClr val="accent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154" name="Oval 153">
            <a:extLst>
              <a:ext uri="{FF2B5EF4-FFF2-40B4-BE49-F238E27FC236}">
                <a16:creationId xmlns:a16="http://schemas.microsoft.com/office/drawing/2014/main" id="{38FC289F-1447-4DB1-9370-8242E1409731}"/>
              </a:ext>
            </a:extLst>
          </p:cNvPr>
          <p:cNvSpPr/>
          <p:nvPr/>
        </p:nvSpPr>
        <p:spPr>
          <a:xfrm>
            <a:off x="4577930" y="3176970"/>
            <a:ext cx="763571" cy="724138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bg1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200" b="1" dirty="0">
                <a:solidFill>
                  <a:schemeClr val="tx1"/>
                </a:solidFill>
              </a:rPr>
              <a:t>Key Stage </a:t>
            </a:r>
            <a:r>
              <a:rPr lang="en-US" sz="1400" b="1" dirty="0">
                <a:solidFill>
                  <a:schemeClr val="tx1"/>
                </a:solidFill>
              </a:rPr>
              <a:t>1</a:t>
            </a:r>
          </a:p>
        </p:txBody>
      </p:sp>
      <p:grpSp>
        <p:nvGrpSpPr>
          <p:cNvPr id="156" name="Group 155">
            <a:extLst>
              <a:ext uri="{FF2B5EF4-FFF2-40B4-BE49-F238E27FC236}">
                <a16:creationId xmlns:a16="http://schemas.microsoft.com/office/drawing/2014/main" id="{4710B8E1-181E-40BA-B20D-719ED96DA541}"/>
              </a:ext>
            </a:extLst>
          </p:cNvPr>
          <p:cNvGrpSpPr/>
          <p:nvPr/>
        </p:nvGrpSpPr>
        <p:grpSpPr>
          <a:xfrm>
            <a:off x="7511717" y="2486194"/>
            <a:ext cx="1342168" cy="788286"/>
            <a:chOff x="245038" y="5031280"/>
            <a:chExt cx="2248675" cy="788286"/>
          </a:xfrm>
        </p:grpSpPr>
        <p:sp>
          <p:nvSpPr>
            <p:cNvPr id="157" name="TextBox 156">
              <a:extLst>
                <a:ext uri="{FF2B5EF4-FFF2-40B4-BE49-F238E27FC236}">
                  <a16:creationId xmlns:a16="http://schemas.microsoft.com/office/drawing/2014/main" id="{EE650D1B-3933-4F65-8BA2-EA390F8AE2FB}"/>
                </a:ext>
              </a:extLst>
            </p:cNvPr>
            <p:cNvSpPr txBox="1"/>
            <p:nvPr/>
          </p:nvSpPr>
          <p:spPr>
            <a:xfrm>
              <a:off x="245038" y="5031280"/>
              <a:ext cx="2202816" cy="27699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1200" b="1" noProof="1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Hygiene</a:t>
              </a:r>
            </a:p>
          </p:txBody>
        </p:sp>
        <p:sp>
          <p:nvSpPr>
            <p:cNvPr id="158" name="TextBox 157">
              <a:extLst>
                <a:ext uri="{FF2B5EF4-FFF2-40B4-BE49-F238E27FC236}">
                  <a16:creationId xmlns:a16="http://schemas.microsoft.com/office/drawing/2014/main" id="{1E9ECF5B-9F31-4C3C-BDE1-B93EFF806761}"/>
                </a:ext>
              </a:extLst>
            </p:cNvPr>
            <p:cNvSpPr txBox="1"/>
            <p:nvPr/>
          </p:nvSpPr>
          <p:spPr>
            <a:xfrm>
              <a:off x="296744" y="5311735"/>
              <a:ext cx="2196969" cy="5078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900" noProof="1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Children will learn about the importance of Hygiene &amp; Well-being</a:t>
              </a:r>
            </a:p>
          </p:txBody>
        </p:sp>
      </p:grpSp>
      <p:pic>
        <p:nvPicPr>
          <p:cNvPr id="58" name="Graphic 57" descr="Run">
            <a:extLst>
              <a:ext uri="{FF2B5EF4-FFF2-40B4-BE49-F238E27FC236}">
                <a16:creationId xmlns:a16="http://schemas.microsoft.com/office/drawing/2014/main" id="{8A000212-D69B-4D60-9586-7305BA0EB99E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4"/>
              </a:ext>
            </a:extLst>
          </a:blip>
          <a:stretch>
            <a:fillRect/>
          </a:stretch>
        </p:blipFill>
        <p:spPr>
          <a:xfrm>
            <a:off x="2597429" y="2320269"/>
            <a:ext cx="366065" cy="366065"/>
          </a:xfrm>
          <a:prstGeom prst="rect">
            <a:avLst/>
          </a:prstGeom>
        </p:spPr>
      </p:pic>
      <p:sp>
        <p:nvSpPr>
          <p:cNvPr id="166" name="Oval 165">
            <a:extLst>
              <a:ext uri="{FF2B5EF4-FFF2-40B4-BE49-F238E27FC236}">
                <a16:creationId xmlns:a16="http://schemas.microsoft.com/office/drawing/2014/main" id="{4F5AD0B0-CCE3-41C7-A182-834E2DBADC17}"/>
              </a:ext>
            </a:extLst>
          </p:cNvPr>
          <p:cNvSpPr/>
          <p:nvPr/>
        </p:nvSpPr>
        <p:spPr>
          <a:xfrm>
            <a:off x="1436753" y="1474975"/>
            <a:ext cx="763571" cy="724138"/>
          </a:xfrm>
          <a:prstGeom prst="ellipse">
            <a:avLst/>
          </a:prstGeom>
          <a:solidFill>
            <a:srgbClr val="92D050"/>
          </a:solidFill>
          <a:ln w="28575">
            <a:solidFill>
              <a:schemeClr val="accent4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Early Years</a:t>
            </a:r>
          </a:p>
        </p:txBody>
      </p:sp>
      <p:grpSp>
        <p:nvGrpSpPr>
          <p:cNvPr id="175" name="Group 174">
            <a:extLst>
              <a:ext uri="{FF2B5EF4-FFF2-40B4-BE49-F238E27FC236}">
                <a16:creationId xmlns:a16="http://schemas.microsoft.com/office/drawing/2014/main" id="{718D847B-8EC1-4279-A062-07101B37A3C2}"/>
              </a:ext>
            </a:extLst>
          </p:cNvPr>
          <p:cNvGrpSpPr/>
          <p:nvPr/>
        </p:nvGrpSpPr>
        <p:grpSpPr>
          <a:xfrm>
            <a:off x="4577930" y="5839475"/>
            <a:ext cx="4101289" cy="665542"/>
            <a:chOff x="-562852" y="4880489"/>
            <a:chExt cx="3015370" cy="535096"/>
          </a:xfrm>
        </p:grpSpPr>
        <p:sp>
          <p:nvSpPr>
            <p:cNvPr id="176" name="TextBox 175">
              <a:extLst>
                <a:ext uri="{FF2B5EF4-FFF2-40B4-BE49-F238E27FC236}">
                  <a16:creationId xmlns:a16="http://schemas.microsoft.com/office/drawing/2014/main" id="{9D986DF3-A542-43A7-A66D-3A49B8FD976E}"/>
                </a:ext>
              </a:extLst>
            </p:cNvPr>
            <p:cNvSpPr txBox="1"/>
            <p:nvPr/>
          </p:nvSpPr>
          <p:spPr>
            <a:xfrm>
              <a:off x="249702" y="4880489"/>
              <a:ext cx="2202816" cy="27699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endParaRPr lang="en-US" sz="1200" noProof="1">
                <a:solidFill>
                  <a:schemeClr val="accent4"/>
                </a:solidFill>
              </a:endParaRPr>
            </a:p>
          </p:txBody>
        </p:sp>
        <p:sp>
          <p:nvSpPr>
            <p:cNvPr id="177" name="TextBox 176">
              <a:extLst>
                <a:ext uri="{FF2B5EF4-FFF2-40B4-BE49-F238E27FC236}">
                  <a16:creationId xmlns:a16="http://schemas.microsoft.com/office/drawing/2014/main" id="{AA47D6DB-4724-4647-9B4F-A153A5412525}"/>
                </a:ext>
              </a:extLst>
            </p:cNvPr>
            <p:cNvSpPr txBox="1"/>
            <p:nvPr/>
          </p:nvSpPr>
          <p:spPr>
            <a:xfrm>
              <a:off x="-562852" y="4895935"/>
              <a:ext cx="2196969" cy="519650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200" noProof="1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Children will leave with a love of PE, physical activity &amp; sport. And pursue a healthy activity lifestyle for their future.</a:t>
              </a:r>
            </a:p>
          </p:txBody>
        </p:sp>
      </p:grpSp>
      <p:grpSp>
        <p:nvGrpSpPr>
          <p:cNvPr id="178" name="Group 177">
            <a:extLst>
              <a:ext uri="{FF2B5EF4-FFF2-40B4-BE49-F238E27FC236}">
                <a16:creationId xmlns:a16="http://schemas.microsoft.com/office/drawing/2014/main" id="{51185C6B-F098-41F9-8A8D-931E0333F2DA}"/>
              </a:ext>
            </a:extLst>
          </p:cNvPr>
          <p:cNvGrpSpPr/>
          <p:nvPr/>
        </p:nvGrpSpPr>
        <p:grpSpPr>
          <a:xfrm>
            <a:off x="3397405" y="752904"/>
            <a:ext cx="2338666" cy="720391"/>
            <a:chOff x="210114" y="4780545"/>
            <a:chExt cx="2204714" cy="720391"/>
          </a:xfrm>
        </p:grpSpPr>
        <p:sp>
          <p:nvSpPr>
            <p:cNvPr id="179" name="TextBox 178">
              <a:extLst>
                <a:ext uri="{FF2B5EF4-FFF2-40B4-BE49-F238E27FC236}">
                  <a16:creationId xmlns:a16="http://schemas.microsoft.com/office/drawing/2014/main" id="{18083ABF-3376-4857-A0FD-084EE4A71547}"/>
                </a:ext>
              </a:extLst>
            </p:cNvPr>
            <p:cNvSpPr txBox="1"/>
            <p:nvPr/>
          </p:nvSpPr>
          <p:spPr>
            <a:xfrm>
              <a:off x="212012" y="4780545"/>
              <a:ext cx="2202816" cy="27699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1200" b="1" noProof="1">
                  <a:solidFill>
                    <a:schemeClr val="accent4"/>
                  </a:solidFill>
                </a:rPr>
                <a:t>Interventions to support in </a:t>
              </a:r>
              <a:r>
                <a:rPr lang="en-US" sz="1200" b="1" noProof="1" smtClean="0">
                  <a:solidFill>
                    <a:schemeClr val="accent4"/>
                  </a:solidFill>
                </a:rPr>
                <a:t>EYFS</a:t>
              </a:r>
              <a:endParaRPr lang="en-US" sz="1200" b="1" noProof="1">
                <a:solidFill>
                  <a:schemeClr val="accent4"/>
                </a:solidFill>
              </a:endParaRPr>
            </a:p>
          </p:txBody>
        </p:sp>
        <p:sp>
          <p:nvSpPr>
            <p:cNvPr id="180" name="TextBox 179">
              <a:extLst>
                <a:ext uri="{FF2B5EF4-FFF2-40B4-BE49-F238E27FC236}">
                  <a16:creationId xmlns:a16="http://schemas.microsoft.com/office/drawing/2014/main" id="{2D5DE0D9-CE5F-4552-B439-6A5FDD47AD94}"/>
                </a:ext>
              </a:extLst>
            </p:cNvPr>
            <p:cNvSpPr txBox="1"/>
            <p:nvPr/>
          </p:nvSpPr>
          <p:spPr>
            <a:xfrm>
              <a:off x="210114" y="4993105"/>
              <a:ext cx="2196969" cy="5078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900" noProof="1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Children identified for additional support with gross &amp; fine motor skills (Enabling / Accessing)</a:t>
              </a:r>
            </a:p>
          </p:txBody>
        </p:sp>
      </p:grpSp>
      <p:pic>
        <p:nvPicPr>
          <p:cNvPr id="1026" name="Picture 2" descr="St Hugh's Catholic Primary School - School Games Values">
            <a:extLst>
              <a:ext uri="{FF2B5EF4-FFF2-40B4-BE49-F238E27FC236}">
                <a16:creationId xmlns:a16="http://schemas.microsoft.com/office/drawing/2014/main" id="{428149DD-1762-45D8-846F-BFF9992249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5658" y="530658"/>
            <a:ext cx="1097338" cy="230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Graphic 1027" descr="Heart with pulse">
            <a:extLst>
              <a:ext uri="{FF2B5EF4-FFF2-40B4-BE49-F238E27FC236}">
                <a16:creationId xmlns:a16="http://schemas.microsoft.com/office/drawing/2014/main" id="{7D229762-204B-4AE3-BBCB-BF990919865E}"/>
              </a:ext>
            </a:extLst>
          </p:cNvPr>
          <p:cNvPicPr>
            <a:picLocks noChangeAspect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7"/>
              </a:ext>
            </a:extLst>
          </a:blip>
          <a:stretch>
            <a:fillRect/>
          </a:stretch>
        </p:blipFill>
        <p:spPr>
          <a:xfrm>
            <a:off x="7625907" y="5891861"/>
            <a:ext cx="598458" cy="598458"/>
          </a:xfrm>
          <a:prstGeom prst="rect">
            <a:avLst/>
          </a:prstGeom>
        </p:spPr>
      </p:pic>
      <p:grpSp>
        <p:nvGrpSpPr>
          <p:cNvPr id="191" name="Group 190">
            <a:extLst>
              <a:ext uri="{FF2B5EF4-FFF2-40B4-BE49-F238E27FC236}">
                <a16:creationId xmlns:a16="http://schemas.microsoft.com/office/drawing/2014/main" id="{5BB72FD3-3687-4336-843A-89AEE549AEB3}"/>
              </a:ext>
            </a:extLst>
          </p:cNvPr>
          <p:cNvGrpSpPr/>
          <p:nvPr/>
        </p:nvGrpSpPr>
        <p:grpSpPr>
          <a:xfrm>
            <a:off x="5169699" y="2332803"/>
            <a:ext cx="1034012" cy="760812"/>
            <a:chOff x="249702" y="4880489"/>
            <a:chExt cx="2202816" cy="760812"/>
          </a:xfrm>
        </p:grpSpPr>
        <p:sp>
          <p:nvSpPr>
            <p:cNvPr id="192" name="TextBox 191">
              <a:extLst>
                <a:ext uri="{FF2B5EF4-FFF2-40B4-BE49-F238E27FC236}">
                  <a16:creationId xmlns:a16="http://schemas.microsoft.com/office/drawing/2014/main" id="{1A073E00-6E75-4BE2-B37A-86A6B9FC1353}"/>
                </a:ext>
              </a:extLst>
            </p:cNvPr>
            <p:cNvSpPr txBox="1"/>
            <p:nvPr/>
          </p:nvSpPr>
          <p:spPr>
            <a:xfrm>
              <a:off x="249702" y="4880489"/>
              <a:ext cx="2202816" cy="27699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1200" b="1" noProof="1">
                  <a:solidFill>
                    <a:schemeClr val="accent4"/>
                  </a:solidFill>
                </a:rPr>
                <a:t>The Body</a:t>
              </a:r>
            </a:p>
          </p:txBody>
        </p:sp>
        <p:sp>
          <p:nvSpPr>
            <p:cNvPr id="193" name="TextBox 192">
              <a:extLst>
                <a:ext uri="{FF2B5EF4-FFF2-40B4-BE49-F238E27FC236}">
                  <a16:creationId xmlns:a16="http://schemas.microsoft.com/office/drawing/2014/main" id="{046FBF97-7C28-4F3D-AC16-00274FCDD704}"/>
                </a:ext>
              </a:extLst>
            </p:cNvPr>
            <p:cNvSpPr txBox="1"/>
            <p:nvPr/>
          </p:nvSpPr>
          <p:spPr>
            <a:xfrm>
              <a:off x="255548" y="5133470"/>
              <a:ext cx="2196970" cy="5078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900" noProof="1">
                  <a:solidFill>
                    <a:schemeClr val="accent4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Children will start to learn about their bodies</a:t>
              </a:r>
            </a:p>
          </p:txBody>
        </p:sp>
      </p:grpSp>
      <p:pic>
        <p:nvPicPr>
          <p:cNvPr id="1030" name="Graphic 1029" descr="Skeleton">
            <a:extLst>
              <a:ext uri="{FF2B5EF4-FFF2-40B4-BE49-F238E27FC236}">
                <a16:creationId xmlns:a16="http://schemas.microsoft.com/office/drawing/2014/main" id="{309E9817-5EC5-493F-9DCF-EEC529812B34}"/>
              </a:ext>
            </a:extLst>
          </p:cNvPr>
          <p:cNvPicPr>
            <a:picLocks noChangeAspect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9"/>
              </a:ext>
            </a:extLst>
          </a:blip>
          <a:stretch>
            <a:fillRect/>
          </a:stretch>
        </p:blipFill>
        <p:spPr>
          <a:xfrm>
            <a:off x="5297626" y="2284801"/>
            <a:ext cx="348986" cy="348986"/>
          </a:xfrm>
          <a:prstGeom prst="rect">
            <a:avLst/>
          </a:prstGeom>
        </p:spPr>
      </p:pic>
      <p:pic>
        <p:nvPicPr>
          <p:cNvPr id="10" name="Graphic 9" descr="Race Flag">
            <a:extLst>
              <a:ext uri="{FF2B5EF4-FFF2-40B4-BE49-F238E27FC236}">
                <a16:creationId xmlns:a16="http://schemas.microsoft.com/office/drawing/2014/main" id="{B35D57D1-9557-4891-8FD1-AF43623B8652}"/>
              </a:ext>
            </a:extLst>
          </p:cNvPr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1"/>
              </a:ext>
            </a:extLst>
          </a:blip>
          <a:stretch>
            <a:fillRect/>
          </a:stretch>
        </p:blipFill>
        <p:spPr>
          <a:xfrm>
            <a:off x="8341467" y="4884121"/>
            <a:ext cx="665565" cy="665565"/>
          </a:xfrm>
          <a:prstGeom prst="rect">
            <a:avLst/>
          </a:prstGeom>
        </p:spPr>
      </p:pic>
      <p:sp>
        <p:nvSpPr>
          <p:cNvPr id="113" name="TextBox 112">
            <a:extLst>
              <a:ext uri="{FF2B5EF4-FFF2-40B4-BE49-F238E27FC236}">
                <a16:creationId xmlns:a16="http://schemas.microsoft.com/office/drawing/2014/main" id="{8C4B7D37-F00D-476D-8437-630204D215E7}"/>
              </a:ext>
            </a:extLst>
          </p:cNvPr>
          <p:cNvSpPr txBox="1"/>
          <p:nvPr/>
        </p:nvSpPr>
        <p:spPr>
          <a:xfrm>
            <a:off x="147138" y="2516113"/>
            <a:ext cx="2643446" cy="1384995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r>
              <a:rPr lang="en-US" sz="1200" b="1" noProof="1">
                <a:solidFill>
                  <a:schemeClr val="accent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</a:t>
            </a:r>
            <a:r>
              <a:rPr lang="en-US" sz="1200" b="1" u="sng" noProof="1" smtClean="0">
                <a:solidFill>
                  <a:schemeClr val="accent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EYFS Curriculum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1" noProof="1" smtClean="0">
                <a:solidFill>
                  <a:schemeClr val="accent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Body Management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1" noProof="1" smtClean="0">
                <a:solidFill>
                  <a:schemeClr val="accent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1" noProof="1" smtClean="0">
                <a:solidFill>
                  <a:schemeClr val="accent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Gymnastics 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1" noProof="1" smtClean="0">
                <a:solidFill>
                  <a:schemeClr val="accent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Manipulation and Coordination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1" noProof="1" smtClean="0">
                <a:solidFill>
                  <a:schemeClr val="accent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Speed and agility</a:t>
            </a:r>
          </a:p>
          <a:p>
            <a:endParaRPr lang="en-US" sz="1200" b="1" noProof="1">
              <a:solidFill>
                <a:schemeClr val="accent4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8C4B7D37-F00D-476D-8437-630204D215E7}"/>
              </a:ext>
            </a:extLst>
          </p:cNvPr>
          <p:cNvSpPr txBox="1"/>
          <p:nvPr/>
        </p:nvSpPr>
        <p:spPr>
          <a:xfrm>
            <a:off x="161367" y="4313584"/>
            <a:ext cx="2643446" cy="1569660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r>
              <a:rPr lang="en-US" sz="1200" b="1" noProof="1">
                <a:solidFill>
                  <a:schemeClr val="accent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</a:t>
            </a:r>
            <a:r>
              <a:rPr lang="en-US" sz="1200" b="1" u="sng" noProof="1" smtClean="0">
                <a:solidFill>
                  <a:schemeClr val="accent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Year 1 and 2 </a:t>
            </a:r>
            <a:r>
              <a:rPr lang="en-US" sz="1200" b="1" u="sng" noProof="1" smtClean="0">
                <a:solidFill>
                  <a:schemeClr val="accent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Curriculum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1" noProof="1" smtClean="0">
                <a:solidFill>
                  <a:schemeClr val="accent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Hit, run, catch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1" noProof="1" smtClean="0">
                <a:solidFill>
                  <a:schemeClr val="accent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Gymnastics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1" noProof="1" smtClean="0">
                <a:solidFill>
                  <a:schemeClr val="accent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Attack , defend , shoot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1" noProof="1" smtClean="0">
                <a:solidFill>
                  <a:schemeClr val="accent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Run, jump and throw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1" noProof="1" smtClean="0">
                <a:solidFill>
                  <a:schemeClr val="accent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Send and return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1" noProof="1" smtClean="0">
                <a:solidFill>
                  <a:schemeClr val="accent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OAA Activities</a:t>
            </a:r>
          </a:p>
          <a:p>
            <a:endParaRPr lang="en-US" sz="1200" b="1" noProof="1">
              <a:solidFill>
                <a:schemeClr val="accent4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1223743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10810</TotalTime>
  <Words>176</Words>
  <Application>Microsoft Office PowerPoint</Application>
  <PresentationFormat>On-screen Show (4:3)</PresentationFormat>
  <Paragraphs>38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Segoe UI Black</vt:lpstr>
      <vt:lpstr>Tahoma</vt:lpstr>
      <vt:lpstr>Template PresentationGo</vt:lpstr>
      <vt:lpstr>Template PresentationGo Dark</vt:lpstr>
      <vt:lpstr>Custom Design</vt:lpstr>
      <vt:lpstr>     PE at St James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Road Map Timeline</dc:title>
  <dc:creator>PresentationGO.com</dc:creator>
  <dc:description>© Copyright PresentationGO.com</dc:description>
  <cp:lastModifiedBy>lisa.footman</cp:lastModifiedBy>
  <cp:revision>27</cp:revision>
  <dcterms:created xsi:type="dcterms:W3CDTF">2014-11-26T05:14:11Z</dcterms:created>
  <dcterms:modified xsi:type="dcterms:W3CDTF">2023-05-23T18:21:51Z</dcterms:modified>
  <cp:category>Charts &amp; Diagrams</cp:category>
</cp:coreProperties>
</file>