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ss A Page (stjonfsh)" initials="MAP(" lastIdx="2" clrIdx="0">
    <p:extLst>
      <p:ext uri="{19B8F6BF-5375-455C-9EA6-DF929625EA0E}">
        <p15:presenceInfo xmlns:p15="http://schemas.microsoft.com/office/powerpoint/2012/main" userId="Miss A Page (stjonfsh)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565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041" autoAdjust="0"/>
  </p:normalViewPr>
  <p:slideViewPr>
    <p:cSldViewPr snapToGrid="0">
      <p:cViewPr varScale="1">
        <p:scale>
          <a:sx n="81" d="100"/>
          <a:sy n="81" d="100"/>
        </p:scale>
        <p:origin x="75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commentAuthors" Target="commentAuthors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A3EA0-C283-4858-B6DD-1789E44636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642D18-24C3-434E-9DAF-D267B40426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CA7EE-C043-4DB7-B02B-3BE35F72C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9EE0CC-204D-427D-9729-29E4A4724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1146D9-FEE2-4407-86FB-3D8785582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475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ECD6D-4D24-4BD1-86EA-29CD8CDBB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7D63F-47FE-49D8-873B-7AAE436533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FDE6B-0DCE-4280-B276-682494188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831E16-3B3F-4EAF-9B19-7AD9DB41E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04178-15FA-4616-9CFA-187B48B70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848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8A57A8-4F88-4DB2-8A55-5C301862D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78469B-06A4-4573-A9EF-140718BB5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386697-F835-4234-9266-1B012E3F6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503071-C278-4124-B6D6-B440CEAC6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65F7D-1A3E-42A5-B3DA-2BB9C611D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394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14C76-F212-4B69-947E-EA3B22A04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F9B10-50B9-4487-8D88-2F9B4A8A4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4A5BEC-529D-4C89-95C1-FA4D440525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78371E-2ABB-4830-9A5E-D6EFB44F2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BD5AC8-CAD6-4086-AF7E-77A069907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A5AC4B-6491-409E-A819-1D93D778C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664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E37EA-819F-43A5-96FC-C46B4E49B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1A2E3B-7551-4C04-A71C-4A8E1B5608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39CCE1-3745-4109-9364-78241422D7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81653C-9827-4E47-B4ED-2524F3361F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60E9FB-373C-4B50-BE41-CF880F8CF9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418C62-46C3-4966-A3CF-D73636F42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02974A-D8FB-4D65-B3D1-915FDBA59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08BE80-CD57-405F-8927-203508ECB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274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9AE67-0369-4276-8C88-FB137AB25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F14977-D0C4-4734-96F4-71BD34ACB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C19F26-5A03-4CF2-B0ED-FEEBD2DCF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238963-6111-44D5-8D17-496FA764D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678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997132-BB6F-453F-8A01-4B29E8058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F13258-CEDA-403E-B3FA-7D83564E4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DA6F03-87E7-4E59-90E5-57DBECB11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759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0988E-8527-4974-B2CB-7A58F1208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DE4A2-669B-463C-A031-5B60EBBC5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558A96-8CD2-4D55-8A4B-E8EF420980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177A30-1909-495B-A7C2-7D009C532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02ABC9-3D86-4ED4-882C-5AE9B7DC1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97D7E0-CC07-4D49-820E-7A9236127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88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CFDF9-6F7F-44FB-B50F-6476759C3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DD3053-6242-4118-8102-D1E65D7CC2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44720B-9404-4FDD-8398-DF5F6E16F6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676912-6FC5-4DCF-9346-630D1E141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D0F90A-D027-4EDA-8204-FE7BA0FC8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C80809-F51A-42A0-8427-EFE94A1A6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725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BA82F-35E7-4A94-8900-E7FB8E457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3924F1-4558-46E2-8856-9AF6F269C6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FEF6BF-C5D9-49AB-84DB-B729D12E6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958B6-76DC-4B1A-9000-468221C65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C548C-2047-45BB-80D9-C8910B559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210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8E617C-7974-4939-9DE6-9377463083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1C6D6A-EBC3-45B6-A7FD-47167075C3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E4D571-1154-4882-BF19-35CB63D00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520AA8-F999-4511-86A8-84F52089D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F3188D-2F0E-4C4A-A40C-0F699052D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26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20C695-F0CC-4023-99D2-00142D7E1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EA7581-08E8-439F-BFD1-CF1ACCDE93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286E65-56E4-48BA-B972-33273707F3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E13D4-63F8-41C9-BD3F-87C4FD4A8498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51A01E-A5D0-44C9-B51E-C01D69DA21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47347C-F3D0-4D8C-A917-10D73876D4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824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AB27F2C-552B-4348-B45B-562067189967}"/>
              </a:ext>
            </a:extLst>
          </p:cNvPr>
          <p:cNvSpPr txBox="1"/>
          <p:nvPr/>
        </p:nvSpPr>
        <p:spPr>
          <a:xfrm>
            <a:off x="0" y="-52202"/>
            <a:ext cx="121920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Year 4: </a:t>
            </a:r>
            <a:r>
              <a:rPr lang="en-GB" sz="2400">
                <a:solidFill>
                  <a:schemeClr val="bg1"/>
                </a:solidFill>
              </a:rPr>
              <a:t>Spring 2 – </a:t>
            </a:r>
            <a:r>
              <a:rPr lang="en-GB" sz="2400" dirty="0">
                <a:solidFill>
                  <a:schemeClr val="bg1"/>
                </a:solidFill>
              </a:rPr>
              <a:t>Elements of Music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788266E4-3ADC-4377-B859-8561A67FEA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598321"/>
              </p:ext>
            </p:extLst>
          </p:nvPr>
        </p:nvGraphicFramePr>
        <p:xfrm>
          <a:off x="120440" y="537471"/>
          <a:ext cx="4167415" cy="6152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5355">
                  <a:extLst>
                    <a:ext uri="{9D8B030D-6E8A-4147-A177-3AD203B41FA5}">
                      <a16:colId xmlns:a16="http://schemas.microsoft.com/office/drawing/2014/main" val="4062497114"/>
                    </a:ext>
                  </a:extLst>
                </a:gridCol>
                <a:gridCol w="2742060">
                  <a:extLst>
                    <a:ext uri="{9D8B030D-6E8A-4147-A177-3AD203B41FA5}">
                      <a16:colId xmlns:a16="http://schemas.microsoft.com/office/drawing/2014/main" val="18471027"/>
                    </a:ext>
                  </a:extLst>
                </a:gridCol>
              </a:tblGrid>
              <a:tr h="663843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101392"/>
                  </a:ext>
                </a:extLst>
              </a:tr>
              <a:tr h="793346"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Treble Clef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symbol used in musical notation that assigns notes to lines and spaces on the musical staff.</a:t>
                      </a:r>
                      <a:endParaRPr lang="en-GB" sz="1400" b="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6118780"/>
                  </a:ext>
                </a:extLst>
              </a:tr>
              <a:tr h="853210"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latin typeface="Comic Sans MS" panose="030F0702030302020204" pitchFamily="66" charset="0"/>
                        </a:rPr>
                        <a:t>Stave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name given to the five horizontal lines on which we can write music.</a:t>
                      </a:r>
                      <a:endParaRPr lang="en-GB" sz="1400" b="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5200819"/>
                  </a:ext>
                </a:extLst>
              </a:tr>
              <a:tr h="925371"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Crotchet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 beat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7113660"/>
                  </a:ext>
                </a:extLst>
              </a:tr>
              <a:tr h="925371"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latin typeface="Comic Sans MS" panose="030F0702030302020204" pitchFamily="66" charset="0"/>
                        </a:rPr>
                        <a:t>Minim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2 beats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3610853"/>
                  </a:ext>
                </a:extLst>
              </a:tr>
              <a:tr h="1036724"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latin typeface="Comic Sans MS" panose="030F0702030302020204" pitchFamily="66" charset="0"/>
                        </a:rPr>
                        <a:t>Semibreve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4 beats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6041279"/>
                  </a:ext>
                </a:extLst>
              </a:tr>
              <a:tr h="802625"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latin typeface="Comic Sans MS" panose="030F0702030302020204" pitchFamily="66" charset="0"/>
                        </a:rPr>
                        <a:t>Quaver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½ beat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477777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84F2449F-90D9-450D-A9FD-6948F9F30F9F}"/>
              </a:ext>
            </a:extLst>
          </p:cNvPr>
          <p:cNvSpPr/>
          <p:nvPr/>
        </p:nvSpPr>
        <p:spPr>
          <a:xfrm>
            <a:off x="8277681" y="724047"/>
            <a:ext cx="3698327" cy="3170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2000" b="1" i="0" u="sng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Yankee Doodle</a:t>
            </a:r>
          </a:p>
          <a:p>
            <a:endParaRPr lang="en-GB" sz="2000" b="1" u="sng" dirty="0">
              <a:solidFill>
                <a:srgbClr val="2222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en-GB" sz="2000" b="1" i="0" u="sng" dirty="0">
              <a:solidFill>
                <a:srgbClr val="2222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en-GB" sz="2000" b="1" u="sng" dirty="0">
              <a:solidFill>
                <a:srgbClr val="2222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en-GB" sz="2000" b="1" i="0" u="sng" dirty="0">
              <a:solidFill>
                <a:srgbClr val="2222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en-GB" sz="2000" dirty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EA0DCC1-C7B1-417F-80C0-5BED1A14C0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0114" y="2482158"/>
            <a:ext cx="2913460" cy="1199660"/>
          </a:xfrm>
          <a:prstGeom prst="rect">
            <a:avLst/>
          </a:prstGeom>
        </p:spPr>
      </p:pic>
      <p:pic>
        <p:nvPicPr>
          <p:cNvPr id="12" name="Picture 1">
            <a:extLst>
              <a:ext uri="{FF2B5EF4-FFF2-40B4-BE49-F238E27FC236}">
                <a16:creationId xmlns:a16="http://schemas.microsoft.com/office/drawing/2014/main" id="{133A6E62-9565-49AB-826F-275AC6B06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8" t="7755"/>
          <a:stretch>
            <a:fillRect/>
          </a:stretch>
        </p:blipFill>
        <p:spPr bwMode="auto">
          <a:xfrm>
            <a:off x="8440779" y="1318432"/>
            <a:ext cx="3372130" cy="915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 descr="Chapter 1 - Nate Akre :: AP Music Theory">
            <a:extLst>
              <a:ext uri="{FF2B5EF4-FFF2-40B4-BE49-F238E27FC236}">
                <a16:creationId xmlns:a16="http://schemas.microsoft.com/office/drawing/2014/main" id="{EBA6ED8C-2B20-44B3-B3D0-B00FA324F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0955" y="4156527"/>
            <a:ext cx="6868584" cy="2608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D03D33C4-8A66-4658-8F8A-1CD3449C86BB}"/>
              </a:ext>
            </a:extLst>
          </p:cNvPr>
          <p:cNvGrpSpPr/>
          <p:nvPr/>
        </p:nvGrpSpPr>
        <p:grpSpPr>
          <a:xfrm>
            <a:off x="4287855" y="1404277"/>
            <a:ext cx="4009544" cy="2155762"/>
            <a:chOff x="4450953" y="671844"/>
            <a:chExt cx="3698661" cy="1944665"/>
          </a:xfrm>
        </p:grpSpPr>
        <p:pic>
          <p:nvPicPr>
            <p:cNvPr id="16" name="Picture 2" descr="Music notes | Sharing Corner">
              <a:extLst>
                <a:ext uri="{FF2B5EF4-FFF2-40B4-BE49-F238E27FC236}">
                  <a16:creationId xmlns:a16="http://schemas.microsoft.com/office/drawing/2014/main" id="{3086B18A-C763-45DE-82D7-60730F24033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98" t="1" r="25132" b="22092"/>
            <a:stretch/>
          </p:blipFill>
          <p:spPr bwMode="auto">
            <a:xfrm>
              <a:off x="4579020" y="671844"/>
              <a:ext cx="3407496" cy="1429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A03010FB-4936-4F34-8540-9CE303C4EA83}"/>
                </a:ext>
              </a:extLst>
            </p:cNvPr>
            <p:cNvSpPr/>
            <p:nvPr/>
          </p:nvSpPr>
          <p:spPr>
            <a:xfrm>
              <a:off x="4450953" y="2031734"/>
              <a:ext cx="1259189" cy="58477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1600" b="0" cap="none" spc="0" dirty="0">
                  <a:ln w="0"/>
                  <a:solidFill>
                    <a:srgbClr val="7030A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Semibreve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rgbClr val="7030A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4 beats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C39979E-D056-4020-83CB-1AF6913195D5}"/>
                </a:ext>
              </a:extLst>
            </p:cNvPr>
            <p:cNvSpPr/>
            <p:nvPr/>
          </p:nvSpPr>
          <p:spPr>
            <a:xfrm>
              <a:off x="5276765" y="2031734"/>
              <a:ext cx="1259189" cy="58477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1600" b="0" cap="none" spc="0" dirty="0">
                  <a:ln w="0"/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Minim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2 beats</a:t>
              </a:r>
              <a:endParaRPr lang="en-US" sz="1600" b="0" cap="none" spc="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839068A9-E490-49CD-B7B4-8D83A4139E51}"/>
                </a:ext>
              </a:extLst>
            </p:cNvPr>
            <p:cNvSpPr/>
            <p:nvPr/>
          </p:nvSpPr>
          <p:spPr>
            <a:xfrm>
              <a:off x="6051942" y="2016708"/>
              <a:ext cx="1259189" cy="58477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1600" b="0" cap="none" spc="0" dirty="0">
                  <a:ln w="0"/>
                  <a:solidFill>
                    <a:srgbClr val="FFC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Crotchet</a:t>
              </a:r>
            </a:p>
            <a:p>
              <a:pPr algn="ctr"/>
              <a:r>
                <a:rPr lang="en-US" sz="1600" dirty="0">
                  <a:ln w="0"/>
                  <a:solidFill>
                    <a:srgbClr val="FFC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1 beat</a:t>
              </a:r>
              <a:endParaRPr lang="en-US" sz="1600" b="0" cap="none" spc="0" dirty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B074107-B749-4EF0-B205-C27975D3163F}"/>
                </a:ext>
              </a:extLst>
            </p:cNvPr>
            <p:cNvSpPr/>
            <p:nvPr/>
          </p:nvSpPr>
          <p:spPr>
            <a:xfrm>
              <a:off x="6890425" y="2016707"/>
              <a:ext cx="1259189" cy="58477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1600" b="0" cap="none" spc="0" dirty="0">
                  <a:ln w="0"/>
                  <a:solidFill>
                    <a:srgbClr val="00B0F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Quaver</a:t>
              </a:r>
            </a:p>
            <a:p>
              <a:pPr algn="ctr"/>
              <a:r>
                <a:rPr lang="en-US" sz="1600" dirty="0">
                  <a:ln w="0"/>
                  <a:solidFill>
                    <a:srgbClr val="00B0F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½ beat</a:t>
              </a:r>
              <a:endParaRPr lang="en-US" sz="1600" b="0" cap="none" spc="0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53123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4D6F5F1BF1834F88B266DA60258AE3" ma:contentTypeVersion="14" ma:contentTypeDescription="Create a new document." ma:contentTypeScope="" ma:versionID="d879f9fcc22752e82d8a23279a7f3a11">
  <xsd:schema xmlns:xsd="http://www.w3.org/2001/XMLSchema" xmlns:xs="http://www.w3.org/2001/XMLSchema" xmlns:p="http://schemas.microsoft.com/office/2006/metadata/properties" xmlns:ns2="ab6480ac-dcde-4a8d-b5ca-4ee22bdbd809" xmlns:ns3="2b72ebc6-6d12-4b99-a27d-6d8243ff9ecd" targetNamespace="http://schemas.microsoft.com/office/2006/metadata/properties" ma:root="true" ma:fieldsID="a31a963c44ad5afdee30823a0bf436a3" ns2:_="" ns3:_="">
    <xsd:import namespace="ab6480ac-dcde-4a8d-b5ca-4ee22bdbd809"/>
    <xsd:import namespace="2b72ebc6-6d12-4b99-a27d-6d8243ff9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6480ac-dcde-4a8d-b5ca-4ee22bdbd8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72ebc6-6d12-4b99-a27d-6d8243ff9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677D649-C7FD-4768-92A1-2ABE005581DA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7466D3A9-9E59-4581-BEC9-296FA5873D2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F851D0C-0D6F-4109-A4DA-383699C446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b6480ac-dcde-4a8d-b5ca-4ee22bdbd809"/>
    <ds:schemaRef ds:uri="2b72ebc6-6d12-4b99-a27d-6d8243ff9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539</TotalTime>
  <Words>73</Words>
  <Application>Microsoft Office PowerPoint</Application>
  <PresentationFormat>Widescreen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Anneka Page</dc:creator>
  <cp:lastModifiedBy>Rebecca Love</cp:lastModifiedBy>
  <cp:revision>60</cp:revision>
  <dcterms:created xsi:type="dcterms:W3CDTF">2020-01-16T09:05:25Z</dcterms:created>
  <dcterms:modified xsi:type="dcterms:W3CDTF">2022-03-15T10:32:17Z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0x010100FC4D6F5F1BF1834F88B266DA60258AE3</vt:lpwstr>
  </property>
</Properties>
</file>