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57" r:id="rId5"/>
    <p:sldId id="469" r:id="rId6"/>
    <p:sldId id="449" r:id="rId7"/>
    <p:sldId id="452" r:id="rId8"/>
    <p:sldId id="425" r:id="rId9"/>
    <p:sldId id="509" r:id="rId10"/>
    <p:sldId id="510" r:id="rId11"/>
    <p:sldId id="511" r:id="rId12"/>
    <p:sldId id="419" r:id="rId13"/>
    <p:sldId id="512" r:id="rId14"/>
    <p:sldId id="513" r:id="rId15"/>
    <p:sldId id="516" r:id="rId16"/>
    <p:sldId id="514" r:id="rId17"/>
    <p:sldId id="515" r:id="rId18"/>
    <p:sldId id="530" r:id="rId19"/>
    <p:sldId id="529" r:id="rId20"/>
    <p:sldId id="500" r:id="rId21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A0936C6-47C2-90AC-1F83-26397668C0E7}" name="Caroline Bletso (RCAOB)" initials="CB" userId="S::caroline.bletso@rcaob.org.uk::5e7db721-595b-4228-937a-acfd564b27fe" providerId="AD"/>
  <p188:author id="{97F948D8-0469-5905-DD14-46E0C81EE78A}" name="Eric Kirwan - RCAOB Chief Operating Officer" initials="EK" userId="S::eric.kirwan@rcaob.org.uk::5f991e4e-d084-486c-9140-b00a2073c6c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1919"/>
    <a:srgbClr val="1E5266"/>
    <a:srgbClr val="EAEFF7"/>
    <a:srgbClr val="000000"/>
    <a:srgbClr val="006C32"/>
    <a:srgbClr val="FFB914"/>
    <a:srgbClr val="DCDC82"/>
    <a:srgbClr val="F5DCB4"/>
    <a:srgbClr val="D2D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AEFF7"/>
          </a:solidFill>
        </a:fill>
      </a:tcStyle>
    </a:wholeTbl>
    <a:band1H>
      <a:tcStyle>
        <a:tcBdr/>
        <a:fill>
          <a:solidFill>
            <a:srgbClr val="D2DEE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2DEE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5B9BD5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5B9BD5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5B9BD5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810" autoAdjust="0"/>
    <p:restoredTop sz="95662" autoAdjust="0"/>
  </p:normalViewPr>
  <p:slideViewPr>
    <p:cSldViewPr snapToGrid="0">
      <p:cViewPr varScale="1">
        <p:scale>
          <a:sx n="44" d="100"/>
          <a:sy n="44" d="100"/>
        </p:scale>
        <p:origin x="906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8/10/relationships/authors" Target="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arolineB\AppData\Local\Microsoft\Windows\INetCache\Content.Outlook\BRRG1STR\Figures%20for%20Caroline%20for%20Strategy%20Day%202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arolineB\AppData\Local\Microsoft\Windows\INetCache\Content.Outlook\BRRG1STR\Figures%20for%20Caroline%20for%20Strategy%20Day%2024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arolineB\AppData\Local\Microsoft\Windows\INetCache\Content.Outlook\BRRG1STR\Figures%20for%20Caroline%20for%20Strategy%20Day%2024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1E5266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Mass Attendance</c:v>
                </c:pt>
                <c:pt idx="1">
                  <c:v>Baptisms</c:v>
                </c:pt>
                <c:pt idx="2">
                  <c:v>Offertory</c:v>
                </c:pt>
                <c:pt idx="3">
                  <c:v>Active Priests</c:v>
                </c:pt>
                <c:pt idx="4">
                  <c:v>Active Deacons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F7-4029-B86A-FA91F50CEDF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FFB914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Mass Attendance</c:v>
                </c:pt>
                <c:pt idx="1">
                  <c:v>Baptisms</c:v>
                </c:pt>
                <c:pt idx="2">
                  <c:v>Offertory</c:v>
                </c:pt>
                <c:pt idx="3">
                  <c:v>Active Priests</c:v>
                </c:pt>
                <c:pt idx="4">
                  <c:v>Active Deacons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75</c:v>
                </c:pt>
                <c:pt idx="1">
                  <c:v>75</c:v>
                </c:pt>
                <c:pt idx="2">
                  <c:v>50</c:v>
                </c:pt>
                <c:pt idx="3">
                  <c:v>70</c:v>
                </c:pt>
                <c:pt idx="4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8F7-4029-B86A-FA91F50CEDF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2035</c:v>
                </c:pt>
              </c:strCache>
            </c:strRef>
          </c:tx>
          <c:spPr>
            <a:solidFill>
              <a:srgbClr val="006C32"/>
            </a:solidFill>
            <a:ln>
              <a:noFill/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Mass Attendance</c:v>
                </c:pt>
                <c:pt idx="1">
                  <c:v>Baptisms</c:v>
                </c:pt>
                <c:pt idx="2">
                  <c:v>Offertory</c:v>
                </c:pt>
                <c:pt idx="3">
                  <c:v>Active Priests</c:v>
                </c:pt>
                <c:pt idx="4">
                  <c:v>Active Deacons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45</c:v>
                </c:pt>
                <c:pt idx="4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8F7-4029-B86A-FA91F50CED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39133056"/>
        <c:axId val="1599293152"/>
      </c:barChart>
      <c:catAx>
        <c:axId val="1539133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1599293152"/>
        <c:crosses val="autoZero"/>
        <c:auto val="1"/>
        <c:lblAlgn val="ctr"/>
        <c:lblOffset val="100"/>
        <c:noMultiLvlLbl val="0"/>
      </c:catAx>
      <c:valAx>
        <c:axId val="15992931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153913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8095547718702538E-2"/>
          <c:y val="6.1788628763762184E-2"/>
          <c:w val="0.8784979984898047"/>
          <c:h val="0.86851914976170941"/>
        </c:manualLayout>
      </c:layout>
      <c:lineChart>
        <c:grouping val="standard"/>
        <c:varyColors val="0"/>
        <c:ser>
          <c:idx val="0"/>
          <c:order val="0"/>
          <c:tx>
            <c:strRef>
              <c:f>Sheet1!$A$45</c:f>
              <c:strCache>
                <c:ptCount val="1"/>
                <c:pt idx="0">
                  <c:v>Mass attendance 
by year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Sheet1!$B$44:$G$44</c:f>
              <c:numCache>
                <c:formatCode>General</c:formatCode>
                <c:ptCount val="6"/>
                <c:pt idx="0">
                  <c:v>2018</c:v>
                </c:pt>
                <c:pt idx="1">
                  <c:v>2019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Sheet1!$B$45:$G$45</c:f>
              <c:numCache>
                <c:formatCode>_-* #,##0_-;\-* #,##0_-;_-* "-"??_-;_-@_-</c:formatCode>
                <c:ptCount val="6"/>
                <c:pt idx="0">
                  <c:v>55664</c:v>
                </c:pt>
                <c:pt idx="1">
                  <c:v>53310</c:v>
                </c:pt>
                <c:pt idx="2">
                  <c:v>33187</c:v>
                </c:pt>
                <c:pt idx="3">
                  <c:v>39481</c:v>
                </c:pt>
                <c:pt idx="4">
                  <c:v>44958</c:v>
                </c:pt>
                <c:pt idx="5">
                  <c:v>45023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02B-47E6-9957-FBB5580F0A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4832656"/>
        <c:axId val="394836496"/>
      </c:lineChart>
      <c:catAx>
        <c:axId val="394832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394836496"/>
        <c:crosses val="autoZero"/>
        <c:auto val="1"/>
        <c:lblAlgn val="ctr"/>
        <c:lblOffset val="100"/>
        <c:noMultiLvlLbl val="0"/>
      </c:catAx>
      <c:valAx>
        <c:axId val="394836496"/>
        <c:scaling>
          <c:orientation val="minMax"/>
          <c:min val="25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3948326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829361087517273"/>
          <c:y val="8.3073389557631466E-2"/>
          <c:w val="0.87075521374487808"/>
          <c:h val="0.78942422806715151"/>
        </c:manualLayout>
      </c:layout>
      <c:lineChart>
        <c:grouping val="standard"/>
        <c:varyColors val="0"/>
        <c:ser>
          <c:idx val="0"/>
          <c:order val="0"/>
          <c:tx>
            <c:strRef>
              <c:f>Sheet1!$A$50</c:f>
              <c:strCache>
                <c:ptCount val="1"/>
                <c:pt idx="0">
                  <c:v>Actual Offertory</c:v>
                </c:pt>
              </c:strCache>
            </c:strRef>
          </c:tx>
          <c:spPr>
            <a:ln w="28575" cap="rnd">
              <a:solidFill>
                <a:srgbClr val="1E5266"/>
              </a:solidFill>
              <a:round/>
            </a:ln>
            <a:effectLst/>
          </c:spPr>
          <c:marker>
            <c:symbol val="none"/>
          </c:marker>
          <c:cat>
            <c:numRef>
              <c:f>Sheet1!$B$49:$K$49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</c:numCache>
            </c:numRef>
          </c:cat>
          <c:val>
            <c:numRef>
              <c:f>Sheet1!$B$50:$K$50</c:f>
              <c:numCache>
                <c:formatCode>General</c:formatCode>
                <c:ptCount val="10"/>
                <c:pt idx="0">
                  <c:v>7197236.4599999962</c:v>
                </c:pt>
                <c:pt idx="1">
                  <c:v>7174364.0599999987</c:v>
                </c:pt>
                <c:pt idx="2">
                  <c:v>7188717.9299999988</c:v>
                </c:pt>
                <c:pt idx="3">
                  <c:v>7098708.3800000008</c:v>
                </c:pt>
                <c:pt idx="4">
                  <c:v>7231330.9499999937</c:v>
                </c:pt>
                <c:pt idx="5">
                  <c:v>7099208.7999999989</c:v>
                </c:pt>
                <c:pt idx="6">
                  <c:v>7071388.9999999953</c:v>
                </c:pt>
                <c:pt idx="7">
                  <c:v>6955626.9399999985</c:v>
                </c:pt>
                <c:pt idx="8">
                  <c:v>7419140.5199999986</c:v>
                </c:pt>
                <c:pt idx="9">
                  <c:v>7717291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666-4AA0-B31B-AD261333AA12}"/>
            </c:ext>
          </c:extLst>
        </c:ser>
        <c:ser>
          <c:idx val="2"/>
          <c:order val="2"/>
          <c:tx>
            <c:strRef>
              <c:f>Sheet1!$A$52</c:f>
              <c:strCache>
                <c:ptCount val="1"/>
                <c:pt idx="0">
                  <c:v>RPI Adjusted Offertory</c:v>
                </c:pt>
              </c:strCache>
            </c:strRef>
          </c:tx>
          <c:spPr>
            <a:ln w="28575" cap="rnd">
              <a:solidFill>
                <a:srgbClr val="FFB914"/>
              </a:solidFill>
              <a:round/>
            </a:ln>
            <a:effectLst/>
          </c:spPr>
          <c:marker>
            <c:symbol val="none"/>
          </c:marker>
          <c:cat>
            <c:numRef>
              <c:f>Sheet1!$B$49:$K$49</c:f>
              <c:numCache>
                <c:formatCode>General</c:formatCode>
                <c:ptCount val="10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</c:numCache>
            </c:numRef>
          </c:cat>
          <c:val>
            <c:numRef>
              <c:f>Sheet1!$B$52:$K$52</c:f>
              <c:numCache>
                <c:formatCode>_(* #,##0.00_);_(* \(#,##0.00\);_(* "-"??_);_(@_)</c:formatCode>
                <c:ptCount val="10"/>
                <c:pt idx="0">
                  <c:v>7197236.4599999962</c:v>
                </c:pt>
                <c:pt idx="1">
                  <c:v>7367023.3257097127</c:v>
                </c:pt>
                <c:pt idx="2">
                  <c:v>7438966.9128748467</c:v>
                </c:pt>
                <c:pt idx="3">
                  <c:v>7571343.1132586934</c:v>
                </c:pt>
                <c:pt idx="4">
                  <c:v>7841851.000999596</c:v>
                </c:pt>
                <c:pt idx="5">
                  <c:v>8103725.6582806846</c:v>
                </c:pt>
                <c:pt idx="6">
                  <c:v>8310923.1893162709</c:v>
                </c:pt>
                <c:pt idx="7">
                  <c:v>9792961.0849180315</c:v>
                </c:pt>
                <c:pt idx="8">
                  <c:v>10742616.4354978</c:v>
                </c:pt>
                <c:pt idx="9">
                  <c:v>11128234.062702918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666-4AA0-B31B-AD261333AA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833568704"/>
        <c:axId val="833569184"/>
        <c:extLst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Sheet1!$A$51</c15:sqref>
                        </c15:formulaRef>
                      </c:ext>
                    </c:extLst>
                    <c:strCache>
                      <c:ptCount val="1"/>
                      <c:pt idx="0">
                        <c:v>RPI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Sheet1!$B$49:$K$49</c15:sqref>
                        </c15:formulaRef>
                      </c:ext>
                    </c:extLst>
                    <c:numCache>
                      <c:formatCode>General</c:formatCode>
                      <c:ptCount val="10"/>
                      <c:pt idx="0">
                        <c:v>2013</c:v>
                      </c:pt>
                      <c:pt idx="1">
                        <c:v>2014</c:v>
                      </c:pt>
                      <c:pt idx="2">
                        <c:v>2015</c:v>
                      </c:pt>
                      <c:pt idx="3">
                        <c:v>2016</c:v>
                      </c:pt>
                      <c:pt idx="4">
                        <c:v>2017</c:v>
                      </c:pt>
                      <c:pt idx="5">
                        <c:v>2018</c:v>
                      </c:pt>
                      <c:pt idx="6">
                        <c:v>2019</c:v>
                      </c:pt>
                      <c:pt idx="7">
                        <c:v>2022</c:v>
                      </c:pt>
                      <c:pt idx="8">
                        <c:v>2023</c:v>
                      </c:pt>
                      <c:pt idx="9">
                        <c:v>2024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Sheet1!$B$51:$K$51</c15:sqref>
                        </c15:formulaRef>
                      </c:ext>
                    </c:extLst>
                    <c:numCache>
                      <c:formatCode>General</c:formatCode>
                      <c:ptCount val="10"/>
                      <c:pt idx="0">
                        <c:v>250.1</c:v>
                      </c:pt>
                      <c:pt idx="1">
                        <c:v>256</c:v>
                      </c:pt>
                      <c:pt idx="2">
                        <c:v>258.5</c:v>
                      </c:pt>
                      <c:pt idx="3">
                        <c:v>263.10000000000002</c:v>
                      </c:pt>
                      <c:pt idx="4">
                        <c:v>272.5</c:v>
                      </c:pt>
                      <c:pt idx="5">
                        <c:v>281.60000000000002</c:v>
                      </c:pt>
                      <c:pt idx="6">
                        <c:v>288.8</c:v>
                      </c:pt>
                      <c:pt idx="7">
                        <c:v>340.3</c:v>
                      </c:pt>
                      <c:pt idx="8">
                        <c:v>373.3</c:v>
                      </c:pt>
                      <c:pt idx="9">
                        <c:v>386.7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2666-4AA0-B31B-AD261333AA12}"/>
                  </c:ext>
                </c:extLst>
              </c15:ser>
            </c15:filteredLineSeries>
          </c:ext>
        </c:extLst>
      </c:lineChart>
      <c:catAx>
        <c:axId val="833568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833569184"/>
        <c:crosses val="autoZero"/>
        <c:auto val="1"/>
        <c:lblAlgn val="ctr"/>
        <c:lblOffset val="100"/>
        <c:noMultiLvlLbl val="0"/>
      </c:catAx>
      <c:valAx>
        <c:axId val="833569184"/>
        <c:scaling>
          <c:orientation val="minMax"/>
          <c:min val="600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£&quot;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833568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Sheet1!$B$124</c:f>
              <c:strCache>
                <c:ptCount val="1"/>
                <c:pt idx="0">
                  <c:v>Parish £'000</c:v>
                </c:pt>
              </c:strCache>
            </c:strRef>
          </c:tx>
          <c:spPr>
            <a:solidFill>
              <a:srgbClr val="1E5266"/>
            </a:solidFill>
            <a:ln>
              <a:solidFill>
                <a:srgbClr val="1E5266"/>
              </a:solidFill>
            </a:ln>
            <a:effectLst/>
          </c:spPr>
          <c:invertIfNegative val="0"/>
          <c:cat>
            <c:strRef>
              <c:f>Sheet1!$A$125:$A$128</c:f>
              <c:strCache>
                <c:ptCount val="4"/>
                <c:pt idx="0">
                  <c:v>Functional Property</c:v>
                </c:pt>
                <c:pt idx="1">
                  <c:v>Investment Property</c:v>
                </c:pt>
                <c:pt idx="2">
                  <c:v>Investments in Stock</c:v>
                </c:pt>
                <c:pt idx="3">
                  <c:v>Cash/Bank</c:v>
                </c:pt>
              </c:strCache>
            </c:strRef>
          </c:cat>
          <c:val>
            <c:numRef>
              <c:f>Sheet1!$B$125:$B$128</c:f>
              <c:numCache>
                <c:formatCode>#,##0_ ;[Red]\-#,##0\ </c:formatCode>
                <c:ptCount val="4"/>
                <c:pt idx="0">
                  <c:v>38000</c:v>
                </c:pt>
                <c:pt idx="1">
                  <c:v>33000</c:v>
                </c:pt>
                <c:pt idx="2">
                  <c:v>22000</c:v>
                </c:pt>
                <c:pt idx="3">
                  <c:v>14000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A3-47EB-A66F-28DC85417F7F}"/>
            </c:ext>
          </c:extLst>
        </c:ser>
        <c:ser>
          <c:idx val="1"/>
          <c:order val="1"/>
          <c:tx>
            <c:strRef>
              <c:f>Sheet1!$C$124</c:f>
              <c:strCache>
                <c:ptCount val="1"/>
                <c:pt idx="0">
                  <c:v>Diocese £'000</c:v>
                </c:pt>
              </c:strCache>
            </c:strRef>
          </c:tx>
          <c:spPr>
            <a:solidFill>
              <a:srgbClr val="FFB914"/>
            </a:solidFill>
            <a:ln>
              <a:solidFill>
                <a:srgbClr val="FFB914"/>
              </a:solidFill>
            </a:ln>
            <a:effectLst/>
          </c:spPr>
          <c:invertIfNegative val="0"/>
          <c:cat>
            <c:strRef>
              <c:f>Sheet1!$A$125:$A$128</c:f>
              <c:strCache>
                <c:ptCount val="4"/>
                <c:pt idx="0">
                  <c:v>Functional Property</c:v>
                </c:pt>
                <c:pt idx="1">
                  <c:v>Investment Property</c:v>
                </c:pt>
                <c:pt idx="2">
                  <c:v>Investments in Stock</c:v>
                </c:pt>
                <c:pt idx="3">
                  <c:v>Cash/Bank</c:v>
                </c:pt>
              </c:strCache>
            </c:strRef>
          </c:cat>
          <c:val>
            <c:numRef>
              <c:f>Sheet1!$C$125:$C$128</c:f>
              <c:numCache>
                <c:formatCode>#,##0_ ;[Red]\-#,##0\ </c:formatCode>
                <c:ptCount val="4"/>
                <c:pt idx="0">
                  <c:v>11000</c:v>
                </c:pt>
                <c:pt idx="1">
                  <c:v>3000</c:v>
                </c:pt>
                <c:pt idx="2">
                  <c:v>10000</c:v>
                </c:pt>
                <c:pt idx="3">
                  <c:v>-10000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CA3-47EB-A66F-28DC85417F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1875056"/>
        <c:axId val="421874576"/>
      </c:barChart>
      <c:catAx>
        <c:axId val="421875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21874576"/>
        <c:crosses val="autoZero"/>
        <c:auto val="1"/>
        <c:lblAlgn val="ctr"/>
        <c:lblOffset val="100"/>
        <c:noMultiLvlLbl val="0"/>
      </c:catAx>
      <c:valAx>
        <c:axId val="421874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_ ;[Red]\-#,##0\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endParaRPr lang="en-US"/>
          </a:p>
        </c:txPr>
        <c:crossAx val="421875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112799187548966"/>
          <c:y val="0.87380067452421373"/>
          <c:w val="0.39331867395140729"/>
          <c:h val="0.122076872388977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11T14:48:08.457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0 24519,'979'105'0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11T14:48:21.234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53 0 24575,'584'0'0,"-561"2"0,-1 0 0,33 7 0,30 4 0,-76-13 0,-1 1 0,0 0 0,1 0 0,-1 1 0,0 0 0,0 0 0,1 1 0,-2 0 0,12 6 0,-15-7 0,-1 1 0,0-1 0,0 1 0,0 0 0,0 0 0,-1 0 0,1 0 0,-1 1 0,0-1 0,0 1 0,0 0 0,0-1 0,-1 1 0,1 0 0,-1 0 0,0 0 0,0 0 0,0 0 0,-1 0 0,0 0 0,1 5 0,-4 209 0,3 44 0,11-199 0,-8-50 0,0 0 0,-1 1 0,0-1 0,-1 27 0,-1-36 0,-1 1 0,0-1 0,0 0 0,0 0 0,0 0 0,-1 0 0,1 0 0,-1 0 0,0-1 0,0 1 0,-1 0 0,1-1 0,-1 0 0,0 1 0,0-1 0,0 0 0,0 0 0,0-1 0,0 1 0,-5 2 0,-4 2 0,0-1 0,-1 0 0,1-1 0,-1-1 0,0 1 0,-21 2 0,-83 8 0,76-11 0,17-1 0,0 2 0,-36 12 0,40-11 0,1 0 0,-1-1 0,0-2 0,-31 3 0,37-6 0,-17 1 0,0 0 0,0 2 0,-32 7 0,47-6 0,-1-1 0,1 0 0,-1-2 0,1 0 0,-1 0 0,-20-3 0,33 2 0,0-1 0,0 1 0,0-1 0,0 0 0,0-1 0,0 1 0,0 0 0,0-1 0,0 0 0,1 0 0,-1 0 0,1-1 0,-1 1 0,1-1 0,0 0 0,0 1 0,0-1 0,0-1 0,1 1 0,-1 0 0,1-1 0,0 1 0,0-1 0,0 0 0,0 0 0,1 0 0,0 0 0,0 0 0,-2-6 0,-1-34 0,1 0 0,6-82 0,1 23 0,-5 81 0,-2 1 0,-7-34 0,6 37 0,1-1 0,0 0 0,1-37 0,1 54 0,1 0 0,0 0 0,0 0 0,1 0 0,-1 0 0,0 0 0,1 0 0,-1 0 0,1 0 0,0 0 0,-1 0 0,1 0 0,0 0 0,0 1 0,0-1 0,1 0 0,-1 1 0,0-1 0,1 1 0,-1-1 0,0 1 0,1-1 0,0 1 0,2-2 0,-1 3 0,0-1 0,0 1 0,-1-1 0,1 1 0,0 0 0,0 0 0,0 0 0,0 0 0,-1 1 0,1-1 0,0 1 0,0 0 0,0 0 0,-1 0 0,4 1 0,9 6 0,0 0 0,0 1 0,-1 1 0,20 17 0,-18-16 0,0 0 0,1-1 0,0-1 0,1-1 0,0 0 0,0-2 0,0 0 0,29 6 0,-17-4 0,1 1 0,28 13 0,-47-17 0,-1-2 0,0 1 0,1-2 0,0 0 0,0 0 0,12 0 0,15 2 0,-36-4 0,-1 0 0,0 0 0,0 0 0,0 0 0,1 0 0,-1-1 0,0 1 0,0-1 0,0 0 0,0 1 0,0-1 0,0 0 0,0 0 0,0-1 0,0 1 0,0 0 0,0-1 0,-1 1 0,1-1 0,0 1 0,-1-1 0,0 0 0,1 1 0,-1-1 0,0 0 0,0 0 0,0 0 0,0 0 0,0 0 0,0 0 0,-1 0 0,1-1 0,-1 1 0,1 0 0,-1 0 0,0 0 0,0-1 0,0-2 0,0 2 0,0 1 0,0 0 0,0 0 0,-1 0 0,1 0 0,0 0 0,-1 0 0,1 0 0,-1 0 0,0 0 0,0 0 0,0 0 0,0 0 0,0 0 0,0 0 0,-3-2 0,3 3 0,0 0 0,0 1 0,0-1 0,0 0 0,-1 1 0,1-1 0,0 1 0,0-1 0,-1 1 0,1 0 0,0-1 0,-1 1 0,1 0 0,0 0 0,-1 0 0,1 0 0,-1 0 0,1 0 0,0 1 0,-1-1 0,1 0 0,0 1 0,-1-1 0,1 1 0,0-1 0,0 1 0,0-1 0,-2 2 0,-4 2 0,0-1 0,0 1 0,1 1 0,0-1 0,0 1 0,0 0 0,0 0 0,1 1 0,0-1 0,0 1 0,0 1 0,1-1 0,0 1 0,0-1 0,0 1 0,1 0 0,0 0 0,1 1 0,-1-1 0,1 1 0,-1 9 0,0 5 0,0-1 0,-2 0 0,-1 0 0,-1 0 0,0-1 0,-2 1 0,0-2 0,-1 1 0,-17 23 0,27-43 0,0 1 0,-1-1 0,1 1 0,0-1 0,0 1 0,-1-1 0,1 0 0,0 1 0,-1-1 0,1 0 0,0 1 0,-1-1 0,1 0 0,0 1 0,-1-1 0,1 0 0,-1 0 0,1 0 0,-1 1 0,1-1 0,0 0 0,-1 0 0,1 0 0,-1 0 0,1 0 0,-1 0 0,1 0 0,-1 0 0,1 0 0,-1 0 0,1 0 0,-1 0 0,1 0 0,-1 0 0,1 0 0,0 0 0,-1-1 0,1 1 0,-1 0 0,1 0 0,-1-1 0,1 1 0,0 0 0,-1 0 0,0-1 0,-12-28 0,0-39 0,8 0 0,2 0 0,8-91 0,-1 138-1365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11T14:48:35.38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1 0 24575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11T14:51:20.801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24579,'980'0'0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9-11T14:51:25.970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0 0 23892,'872'0'0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F5DDC13-DCE4-73C4-16FA-F784ABE1D1FC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1"/>
            <a:ext cx="2946350" cy="498217"/>
          </a:xfrm>
          <a:prstGeom prst="rect">
            <a:avLst/>
          </a:prstGeom>
          <a:noFill/>
          <a:ln>
            <a:noFill/>
          </a:ln>
        </p:spPr>
        <p:txBody>
          <a:bodyPr vert="horz" wrap="square" lIns="95589" tIns="47794" rIns="95589" bIns="47794" anchor="t" anchorCtr="0" compatLnSpc="1">
            <a:noAutofit/>
          </a:bodyPr>
          <a:lstStyle>
            <a:lvl1pPr marL="0" marR="0" lvl="0" indent="0" algn="l" defTabSz="955901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4B89EC-9EBF-DC47-B4D2-D6F87D356C9E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1340" y="1"/>
            <a:ext cx="2946350" cy="498217"/>
          </a:xfrm>
          <a:prstGeom prst="rect">
            <a:avLst/>
          </a:prstGeom>
          <a:noFill/>
          <a:ln>
            <a:noFill/>
          </a:ln>
        </p:spPr>
        <p:txBody>
          <a:bodyPr vert="horz" wrap="square" lIns="95589" tIns="47794" rIns="95589" bIns="47794" anchor="t" anchorCtr="0" compatLnSpc="1">
            <a:noAutofit/>
          </a:bodyPr>
          <a:lstStyle>
            <a:lvl1pPr marL="0" marR="0" lvl="0" indent="0" algn="r" defTabSz="955901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DD82217E-8C16-4754-A7F2-6CCBADF07C33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DB1FC83-3652-7F49-99F3-84ACDB6C14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594AC51-28C2-0449-66FA-64D0EBA932BB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924" y="4778719"/>
            <a:ext cx="5439412" cy="3909865"/>
          </a:xfrm>
          <a:prstGeom prst="rect">
            <a:avLst/>
          </a:prstGeom>
          <a:noFill/>
          <a:ln>
            <a:noFill/>
          </a:ln>
        </p:spPr>
        <p:txBody>
          <a:bodyPr vert="horz" wrap="square" lIns="95589" tIns="47794" rIns="95589" bIns="47794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A55B45-2B4C-337E-145E-DB2A76B41B2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31595"/>
            <a:ext cx="2946350" cy="498217"/>
          </a:xfrm>
          <a:prstGeom prst="rect">
            <a:avLst/>
          </a:prstGeom>
          <a:noFill/>
          <a:ln>
            <a:noFill/>
          </a:ln>
        </p:spPr>
        <p:txBody>
          <a:bodyPr vert="horz" wrap="square" lIns="95589" tIns="47794" rIns="95589" bIns="47794" anchor="b" anchorCtr="0" compatLnSpc="1">
            <a:noAutofit/>
          </a:bodyPr>
          <a:lstStyle>
            <a:lvl1pPr marL="0" marR="0" lvl="0" indent="0" algn="l" defTabSz="955901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63B40D-FA93-D1E2-75DF-EA187CDF409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1340" y="9431595"/>
            <a:ext cx="2946350" cy="498217"/>
          </a:xfrm>
          <a:prstGeom prst="rect">
            <a:avLst/>
          </a:prstGeom>
          <a:noFill/>
          <a:ln>
            <a:noFill/>
          </a:ln>
        </p:spPr>
        <p:txBody>
          <a:bodyPr vert="horz" wrap="square" lIns="95589" tIns="47794" rIns="95589" bIns="47794" anchor="b" anchorCtr="0" compatLnSpc="1">
            <a:noAutofit/>
          </a:bodyPr>
          <a:lstStyle>
            <a:lvl1pPr marL="0" marR="0" lvl="0" indent="0" algn="r" defTabSz="955901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3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F6B0602E-A53A-4238-B75C-4B9B7751B3C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703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F6B0602E-A53A-4238-B75C-4B9B7751B3C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171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B38BC7-1F77-F452-F419-E01AE66EF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957F89-BE36-4258-D09D-EFCF09320E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F03059-DE23-B807-AA87-340BA6F881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ABA6AE-EBCC-0864-98D4-9AC26D00FC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F6B0602E-A53A-4238-B75C-4B9B7751B3C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017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C6782-EF0C-B535-0144-AA052A40D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675719-4A1B-DA07-8F90-1AEF55180A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4713" cy="3351213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8EA8F4-45F9-0CC1-E794-59E7F15B7F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91F8C7-3374-5E43-DC6A-7C6A2AE17E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F6B0602E-A53A-4238-B75C-4B9B7751B3C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635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FA04A-49D6-07E7-868C-D993FD15E99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5CCB01-0478-E93A-F263-23F89F854A2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042D8-3577-2340-2CB3-D69EE4F2EB3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6D8EFD-DA1D-4A5E-AEAF-1CE1BF6BE490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9DAB1-9310-BDD4-DA77-58A99594A3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EBD70-CE5F-0346-2E49-D11D4AB17FD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9E261D-54B9-4296-92D0-15D639A1242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46288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E7481-5DF1-0E61-805C-3DAF9A4FEE9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A6626-8B02-20F7-FC39-95BC9A053415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2E0CEA-3AFC-6FC3-4FA2-848A3B4C810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B9716BE-339C-466B-B87F-D394B287B919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87D1E-10CD-3210-D198-7E58AF5555F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AC728-6AA2-5D59-2C60-62C2E55800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245C06-E28E-4150-8C6C-CE3B6ED6B7A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64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C9FC3-AA8B-295A-FB8A-F31C6DD09CA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F44B7E-B3B1-5198-AC14-1F1BD64A44F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A8E80-8C04-0362-2754-AED1331FB44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59DD00-7019-4625-8A7F-1E98EC27676B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0458C-A0AD-0B68-5292-AED12F9E394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83D8E6-FAB6-7378-E200-55B9D3E384C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D59566-4710-4AA8-97B9-B45D2B1EE6D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538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4BB8E-8DFF-3F24-8B73-5DA9B4750EA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D48B4-08E4-052F-DEF4-75422E52A99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4563A9-8B13-CA3C-D229-884E6F5E1FE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21635-D578-C0F3-A335-B37A1080A93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44F02E6-BCF8-4C5B-BF36-5938F7738C22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8F1B78-0192-C0B0-E979-3F768FB5E79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BCACAA-9604-1601-C33D-1E64DC9BA92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FF0591-0C40-4388-BB57-44748525161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472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29B67-FD0D-E7B6-B225-54597AB1629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5A668-C83F-AFFD-BAF3-F47B4DA5AA8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829112-A71C-66A0-BE86-DE49D390A0E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91A870-3B6C-C290-7FC3-297A942D21D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F0E67B-C45F-0569-F17C-5423EABB1DA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B2A2E1-0049-F2DD-9174-675001E8EF6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296041-FCB3-4187-9B7A-38031E4D5425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6DFA6F-0506-4FB6-A912-437DECB2272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9F4108-19BC-975A-8811-B6852C41B25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0BEE80A-3539-4237-8846-D7FAE5C0D02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259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D95A0-8AAA-BF19-BE8B-21ECDE73F71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E9594F-81EC-F80A-B79F-31038A84216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57C93F-BC88-4951-84B6-EA1BF418A1DB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0B7795-6879-DE4C-A3F7-57F8D145D0F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72F3E9-79AC-9C32-4674-3C42AD78CE8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6EDB6B-397A-4919-BF3F-326808BC8D0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553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6E832F-1A2F-9B3B-34C0-B0489332AE3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E25837-F33D-4F45-A587-2122F60F4907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43B04E-115E-4F13-E72B-5C347D4E2C5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539134-FC5E-2D7C-386C-D6A8B706FE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DEA74BE-B3F2-4137-B92B-6B316DED4ED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62161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BB5EB-AA22-71CC-FC45-D680DA954B7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D22CF5-9C41-0BC9-5AC1-4B93D8C24C3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E649D7-811E-E3DF-6B28-70ED19AC740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0593A0-CDD9-5EDA-6BB4-6C49756A6B5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D96EA1-923B-4966-B324-2EB05534FA12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01C619-0AA7-160F-AAB0-158F1AA1B14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EED534-78C2-A63A-3BF3-AB8EB7DEB77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127801-FA4F-4467-BF85-0A6B19C4935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536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80BAA-4D0C-B0A1-80A6-AA6EB3B7202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50D3D2-4739-503F-93FE-9B2FD1A67DCC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B36C9A-1E10-5838-1635-8A51608D4F0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ACF97C-EC96-3A18-D01F-49D99D6416D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69E58FC-0465-49EB-BAEF-39DC03E6575E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14A469-90CB-5A25-5CA8-8E0BD06184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0A7B1C-17CF-5F66-65FB-4D96EFCD69F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83EDB7-E9E8-4A93-97EB-BC5006D6CA1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536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B210A-8634-C7BB-0050-8E21E55A257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623433-F45E-2E43-32DD-FD20504C7F1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4891C-6119-376A-788D-960BDB6B14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A503FA-A974-44F0-B2C0-39D641EC285A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09D19-2920-8C8F-44D4-27DFC025E43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50945-AFF5-9378-FDFC-F8BA72A126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30397B-4053-4650-BCDE-5A9F3DBD095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79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0398C5-C9EC-57FA-46CD-B8BB14271133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7319AD-BDCA-7200-0486-1C01F76DD37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BBFEBB-C2E9-B01F-7F0C-23EB561AEA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466518-6861-462D-B905-048B7BA6421F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54C4E-885B-4BA0-9AE8-402B2DD4F6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345D2-B5F7-88FB-DFD0-9624816A3B6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CD47F4-6A6A-40D8-9BA8-F8B313F586B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608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1780EE-9685-4392-811E-9C55921032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49C29D-3E62-170E-95F2-E6E232E3E2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BDD9C8-06BE-8C76-3B18-5F345E9EF975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91FFED8-2B85-432C-87EF-404FDCE51428}" type="datetime1">
              <a:rPr lang="en-GB"/>
              <a:pPr lvl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6A2A2-BC6D-AFBD-D6E8-C1A8D43B806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FE5B8-EECD-00FA-46A9-0D8DD5427ED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533B65D8-31D7-48F6-B88B-D3E355926B8E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customXml" Target="../ink/ink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Excel_Worksheet1.xlsx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package" Target="../embeddings/Microsoft_Excel_Worksheet2.xlsx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1E52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9B658-016D-2296-0E01-BB13F378FDD8}"/>
              </a:ext>
            </a:extLst>
          </p:cNvPr>
          <p:cNvSpPr txBox="1"/>
          <p:nvPr/>
        </p:nvSpPr>
        <p:spPr>
          <a:xfrm>
            <a:off x="993476" y="1868935"/>
            <a:ext cx="10390711" cy="8447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i="0" u="none" strike="noStrike" kern="1200" cap="none" spc="0" baseline="0" dirty="0">
                <a:solidFill>
                  <a:srgbClr val="FFFFFF"/>
                </a:solidFill>
                <a:uFillTx/>
                <a:latin typeface="Cinzel" pitchFamily="50"/>
              </a:rPr>
              <a:t>Deanery Meeting Pre </a:t>
            </a:r>
            <a:r>
              <a:rPr lang="en-GB" sz="4000" i="0" u="none" strike="noStrike" kern="1200" cap="none" spc="0" baseline="0">
                <a:solidFill>
                  <a:srgbClr val="FFFFFF"/>
                </a:solidFill>
                <a:uFillTx/>
                <a:latin typeface="Cinzel" pitchFamily="50"/>
              </a:rPr>
              <a:t>Reading  </a:t>
            </a:r>
            <a:endParaRPr lang="en-GB" sz="4000" i="0" u="none" strike="noStrike" kern="1200" cap="none" spc="0" baseline="0" dirty="0">
              <a:solidFill>
                <a:srgbClr val="FFFFFF"/>
              </a:solidFill>
              <a:uFillTx/>
              <a:latin typeface="Cinzel" pitchFamily="5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D5809-1EB5-CD97-DE60-C74153DFA3D5}"/>
              </a:ext>
            </a:extLst>
          </p:cNvPr>
          <p:cNvSpPr txBox="1"/>
          <p:nvPr/>
        </p:nvSpPr>
        <p:spPr>
          <a:xfrm>
            <a:off x="1071114" y="2713676"/>
            <a:ext cx="2902790" cy="46735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i="0" u="none" strike="noStrike" kern="1200" cap="none" spc="0" baseline="0">
                <a:solidFill>
                  <a:srgbClr val="FFFFFF"/>
                </a:solidFill>
                <a:uFillTx/>
                <a:latin typeface="Century Gothic" panose="020B0502020202020204" pitchFamily="34" charset="0"/>
              </a:rPr>
              <a:t>11</a:t>
            </a:r>
            <a:r>
              <a:rPr lang="en-GB" sz="2000" i="0" u="none" strike="noStrike" kern="1200" cap="none" spc="0" baseline="30000">
                <a:solidFill>
                  <a:srgbClr val="FFFFFF"/>
                </a:solidFill>
                <a:uFillTx/>
                <a:latin typeface="Century Gothic" panose="020B0502020202020204" pitchFamily="34" charset="0"/>
              </a:rPr>
              <a:t>th</a:t>
            </a:r>
            <a:r>
              <a:rPr lang="en-GB" sz="2000" i="0" u="none" strike="noStrike" kern="1200" cap="none" spc="0" baseline="0">
                <a:solidFill>
                  <a:srgbClr val="FFFFFF"/>
                </a:solidFill>
                <a:uFillTx/>
                <a:latin typeface="Century Gothic" panose="020B0502020202020204" pitchFamily="34" charset="0"/>
              </a:rPr>
              <a:t> </a:t>
            </a:r>
            <a:r>
              <a:rPr lang="en-GB" sz="2000" i="0" u="none" strike="noStrike" kern="1200" cap="none" spc="0" baseline="0" dirty="0">
                <a:solidFill>
                  <a:srgbClr val="FFFFFF"/>
                </a:solidFill>
                <a:uFillTx/>
                <a:latin typeface="Century Gothic" panose="020B0502020202020204" pitchFamily="34" charset="0"/>
              </a:rPr>
              <a:t>November 2025</a:t>
            </a: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1" i="0" u="none" strike="noStrike" kern="1200" cap="none" spc="0" baseline="0" dirty="0">
              <a:solidFill>
                <a:srgbClr val="000000"/>
              </a:solidFill>
              <a:uFillTx/>
              <a:latin typeface="Cinzel" pitchFamily="50"/>
            </a:endParaRP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b="1" i="0" u="none" strike="noStrike" kern="1200" cap="none" spc="0" baseline="0" dirty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 dirty="0">
              <a:solidFill>
                <a:srgbClr val="000000"/>
              </a:solidFill>
              <a:uFillTx/>
              <a:latin typeface="Century Gothic" pitchFamily="34"/>
            </a:endParaRP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A3B74AF2-4AC4-C197-38CC-C84A8B9DC0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4680" y="5614718"/>
            <a:ext cx="4158709" cy="84474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526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BBA383-B1C7-B85A-4229-1A70802F4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B7465-6415-A060-6A77-134DBE723632}"/>
              </a:ext>
            </a:extLst>
          </p:cNvPr>
          <p:cNvSpPr txBox="1"/>
          <p:nvPr/>
        </p:nvSpPr>
        <p:spPr>
          <a:xfrm>
            <a:off x="993476" y="1868935"/>
            <a:ext cx="10390711" cy="8447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000" dirty="0">
                <a:solidFill>
                  <a:srgbClr val="FFFFFF"/>
                </a:solidFill>
                <a:latin typeface="Cinzel" pitchFamily="50"/>
              </a:rPr>
              <a:t>Context - where we are today</a:t>
            </a:r>
            <a:r>
              <a:rPr lang="en-GB" sz="4000" i="0" u="none" strike="noStrike" kern="1200" cap="none" spc="0" baseline="0" dirty="0">
                <a:solidFill>
                  <a:srgbClr val="FFFFFF"/>
                </a:solidFill>
                <a:uFillTx/>
                <a:latin typeface="Cinzel" pitchFamily="50"/>
              </a:rPr>
              <a:t>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D72CB385-FDE2-FE87-C2C0-28469DB185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4680" y="5614718"/>
            <a:ext cx="4158709" cy="844741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583477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82">
            <a:alpha val="1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map of a country&#10;&#10;AI-generated content may be incorrect.">
            <a:extLst>
              <a:ext uri="{FF2B5EF4-FFF2-40B4-BE49-F238E27FC236}">
                <a16:creationId xmlns:a16="http://schemas.microsoft.com/office/drawing/2014/main" id="{DA9FC112-B293-F8E7-493B-C78C1652EA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947"/>
          <a:stretch>
            <a:fillRect/>
          </a:stretch>
        </p:blipFill>
        <p:spPr>
          <a:xfrm>
            <a:off x="5768613" y="60904"/>
            <a:ext cx="5351333" cy="67970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46C355-E2F8-4FCC-16F8-FC7ADBF81B50}"/>
              </a:ext>
            </a:extLst>
          </p:cNvPr>
          <p:cNvSpPr txBox="1"/>
          <p:nvPr/>
        </p:nvSpPr>
        <p:spPr>
          <a:xfrm>
            <a:off x="578067" y="770790"/>
            <a:ext cx="5623036" cy="322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rgbClr val="961919"/>
                </a:solidFill>
                <a:latin typeface="Cinzel" panose="00000500000000000000" pitchFamily="50" charset="0"/>
                <a:ea typeface="+mj-ea"/>
                <a:cs typeface="+mj-cs"/>
              </a:rPr>
              <a:t>The Archdiocese in Numbers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dirty="0">
                <a:solidFill>
                  <a:srgbClr val="1E5266"/>
                </a:solidFill>
                <a:latin typeface="Century Gothic" panose="020B0502020202020204" pitchFamily="34" charset="0"/>
                <a:ea typeface="+mj-ea"/>
                <a:cs typeface="+mj-cs"/>
              </a:rPr>
              <a:t>The Archdiocese of Birmingham serves the Catholic population through a network of 217 parishes and some 239 maintained schools in addition to several chaplaincies in hospitals, prisons, universities and other chaplaincies catering for specific communities and groups.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1600" dirty="0">
              <a:solidFill>
                <a:srgbClr val="1E5266"/>
              </a:solidFill>
              <a:latin typeface="Century Gothic" panose="020B0502020202020204" pitchFamily="34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600" dirty="0">
                <a:solidFill>
                  <a:srgbClr val="1E5266"/>
                </a:solidFill>
                <a:latin typeface="Century Gothic" panose="020B0502020202020204" pitchFamily="34" charset="0"/>
                <a:ea typeface="+mj-ea"/>
                <a:cs typeface="+mj-cs"/>
              </a:rPr>
              <a:t>Geographically, it is the largest Archdiocese in England and Wales, covering seven cities within five counties, from Staffordshire in the north, to Oxfordshire in the south.</a:t>
            </a:r>
          </a:p>
        </p:txBody>
      </p:sp>
    </p:spTree>
    <p:extLst>
      <p:ext uri="{BB962C8B-B14F-4D97-AF65-F5344CB8AC3E}">
        <p14:creationId xmlns:p14="http://schemas.microsoft.com/office/powerpoint/2010/main" val="2079333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FF7">
            <a:alpha val="1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445BC3-0182-B212-A580-135DBEA7F6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1006" b="55710"/>
          <a:stretch>
            <a:fillRect/>
          </a:stretch>
        </p:blipFill>
        <p:spPr>
          <a:xfrm>
            <a:off x="484632" y="1840653"/>
            <a:ext cx="2560320" cy="317054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DA1EB8-87CF-4588-A1FD-4756F9A28F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10079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37177BE0-288C-BB23-9A32-728A20FE39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935" t="45672" r="4083" b="5643"/>
          <a:stretch>
            <a:fillRect/>
          </a:stretch>
        </p:blipFill>
        <p:spPr>
          <a:xfrm>
            <a:off x="9066721" y="1573887"/>
            <a:ext cx="2560320" cy="3507288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7A4E378-EA57-47B9-B1EB-58B998F6C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2595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D8298DF-3F69-DAB3-A912-A5D237AEA6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4681" r="51006"/>
          <a:stretch>
            <a:fillRect/>
          </a:stretch>
        </p:blipFill>
        <p:spPr>
          <a:xfrm>
            <a:off x="3359605" y="1672283"/>
            <a:ext cx="2560320" cy="3960074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2B31ED6-76F0-425A-9A41-C947AEF9C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956620" y="1573887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79DC67C-AD35-29F5-8FA1-F6C35665BC4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293" t="2450" r="5796" b="54760"/>
          <a:stretch>
            <a:fillRect/>
          </a:stretch>
        </p:blipFill>
        <p:spPr>
          <a:xfrm>
            <a:off x="6286200" y="1631901"/>
            <a:ext cx="2560320" cy="350728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15B1317-4471-CF1F-B5FC-B4C01EF35EED}"/>
                  </a:ext>
                </a:extLst>
              </p14:cNvPr>
              <p14:cNvContentPartPr/>
              <p14:nvPr/>
            </p14:nvContentPartPr>
            <p14:xfrm>
              <a:off x="8276970" y="1457145"/>
              <a:ext cx="352800" cy="381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15B1317-4471-CF1F-B5FC-B4C01EF35EE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213970" y="1394145"/>
                <a:ext cx="478440" cy="16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5B22AB8-4D68-3567-A639-E1092DE8AB55}"/>
                  </a:ext>
                </a:extLst>
              </p14:cNvPr>
              <p14:cNvContentPartPr/>
              <p14:nvPr/>
            </p14:nvContentPartPr>
            <p14:xfrm>
              <a:off x="2543085" y="4667025"/>
              <a:ext cx="351720" cy="3535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5B22AB8-4D68-3567-A639-E1092DE8AB5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80085" y="4604025"/>
                <a:ext cx="477360" cy="47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EA14F4B-8C9C-3296-F993-F5E675933292}"/>
                  </a:ext>
                </a:extLst>
              </p14:cNvPr>
              <p14:cNvContentPartPr/>
              <p14:nvPr/>
            </p14:nvContentPartPr>
            <p14:xfrm>
              <a:off x="5067045" y="714225"/>
              <a:ext cx="360" cy="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EA14F4B-8C9C-3296-F993-F5E67593329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004405" y="651225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7041F37-0DAC-DF67-B6E7-01108F173C6D}"/>
                  </a:ext>
                </a:extLst>
              </p14:cNvPr>
              <p14:cNvContentPartPr/>
              <p14:nvPr/>
            </p14:nvContentPartPr>
            <p14:xfrm>
              <a:off x="5400405" y="1704585"/>
              <a:ext cx="353160" cy="7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7041F37-0DAC-DF67-B6E7-01108F173C6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364405" y="1632585"/>
                <a:ext cx="4248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9C135921-15C2-AA26-3C67-096527B803B5}"/>
                  </a:ext>
                </a:extLst>
              </p14:cNvPr>
              <p14:cNvContentPartPr/>
              <p14:nvPr/>
            </p14:nvContentPartPr>
            <p14:xfrm>
              <a:off x="5448285" y="1742745"/>
              <a:ext cx="31428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9C135921-15C2-AA26-3C67-096527B803B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412285" y="1706745"/>
                <a:ext cx="385920" cy="7200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6456EE60-2007-53B2-F776-20978C32E179}"/>
              </a:ext>
            </a:extLst>
          </p:cNvPr>
          <p:cNvSpPr txBox="1"/>
          <p:nvPr/>
        </p:nvSpPr>
        <p:spPr>
          <a:xfrm>
            <a:off x="757084" y="963561"/>
            <a:ext cx="4168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961919"/>
                </a:solidFill>
                <a:latin typeface="Cinzel" panose="00000500000000000000" pitchFamily="50" charset="0"/>
              </a:rPr>
              <a:t>In 2023 we had:</a:t>
            </a:r>
          </a:p>
        </p:txBody>
      </p:sp>
    </p:spTree>
    <p:extLst>
      <p:ext uri="{BB962C8B-B14F-4D97-AF65-F5344CB8AC3E}">
        <p14:creationId xmlns:p14="http://schemas.microsoft.com/office/powerpoint/2010/main" val="3650140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F72D8-730F-5D74-056B-7A6FBD0F696A}"/>
              </a:ext>
            </a:extLst>
          </p:cNvPr>
          <p:cNvSpPr txBox="1"/>
          <p:nvPr/>
        </p:nvSpPr>
        <p:spPr>
          <a:xfrm>
            <a:off x="894080" y="1015149"/>
            <a:ext cx="6912733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 dirty="0">
                <a:solidFill>
                  <a:srgbClr val="961919"/>
                </a:solidFill>
                <a:uFillTx/>
                <a:latin typeface="Cinzel" pitchFamily="50"/>
              </a:rPr>
              <a:t>Trends 2013 – 2023</a:t>
            </a:r>
          </a:p>
        </p:txBody>
      </p:sp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4786EE0C-5B1E-51BE-4E01-C1C63C99DA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6154923"/>
              </p:ext>
            </p:extLst>
          </p:nvPr>
        </p:nvGraphicFramePr>
        <p:xfrm>
          <a:off x="1008743" y="1548545"/>
          <a:ext cx="9844314" cy="5091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28477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75B1E-B606-BADB-1B04-EF78C5895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A295D-22A9-D4D0-A876-94C037E0927B}"/>
              </a:ext>
            </a:extLst>
          </p:cNvPr>
          <p:cNvSpPr txBox="1"/>
          <p:nvPr/>
        </p:nvSpPr>
        <p:spPr>
          <a:xfrm>
            <a:off x="846253" y="1010412"/>
            <a:ext cx="10322482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>
                <a:solidFill>
                  <a:srgbClr val="961919"/>
                </a:solidFill>
                <a:latin typeface="Cinzel" pitchFamily="50"/>
              </a:rPr>
              <a:t>Mass Attendance and Voluntary Giving</a:t>
            </a:r>
            <a:endParaRPr lang="en-GB" sz="3600" b="1" i="0" u="none" strike="noStrike" kern="1200" cap="none" spc="0" baseline="0" dirty="0">
              <a:solidFill>
                <a:srgbClr val="961919"/>
              </a:solidFill>
              <a:uFillTx/>
              <a:latin typeface="Cinzel" pitchFamily="50"/>
            </a:endParaRP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54B67779-79B5-F200-75AC-F63B81FA57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0972596"/>
              </p:ext>
            </p:extLst>
          </p:nvPr>
        </p:nvGraphicFramePr>
        <p:xfrm>
          <a:off x="463873" y="2111255"/>
          <a:ext cx="5381756" cy="32886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DD2D222-715E-F615-C1A5-7A4B48D0D4AA}"/>
              </a:ext>
            </a:extLst>
          </p:cNvPr>
          <p:cNvSpPr txBox="1"/>
          <p:nvPr/>
        </p:nvSpPr>
        <p:spPr>
          <a:xfrm>
            <a:off x="947058" y="1741923"/>
            <a:ext cx="306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1E5266"/>
                </a:solidFill>
                <a:latin typeface="Century Gothic" panose="020B0502020202020204" pitchFamily="34" charset="0"/>
              </a:rPr>
              <a:t>Mass attendance by year</a:t>
            </a: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888ED3D8-EDF5-D382-BAB2-B936260004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8251784"/>
              </p:ext>
            </p:extLst>
          </p:nvPr>
        </p:nvGraphicFramePr>
        <p:xfrm>
          <a:off x="6096000" y="2004570"/>
          <a:ext cx="5632127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2E6F69FB-57FD-C07B-1BCD-354E0DA84D83}"/>
              </a:ext>
            </a:extLst>
          </p:cNvPr>
          <p:cNvSpPr txBox="1"/>
          <p:nvPr/>
        </p:nvSpPr>
        <p:spPr>
          <a:xfrm>
            <a:off x="6007494" y="1741923"/>
            <a:ext cx="4288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1E5266"/>
                </a:solidFill>
                <a:latin typeface="Century Gothic" panose="020B0502020202020204" pitchFamily="34" charset="0"/>
              </a:rPr>
              <a:t>Voluntary giving vs inflation (RPI)</a:t>
            </a:r>
          </a:p>
        </p:txBody>
      </p:sp>
    </p:spTree>
    <p:extLst>
      <p:ext uri="{BB962C8B-B14F-4D97-AF65-F5344CB8AC3E}">
        <p14:creationId xmlns:p14="http://schemas.microsoft.com/office/powerpoint/2010/main" val="4166367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4DCE52-131F-BE99-D657-38F532545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B0256-9067-2380-E354-90DB904F2BFC}"/>
              </a:ext>
            </a:extLst>
          </p:cNvPr>
          <p:cNvSpPr txBox="1"/>
          <p:nvPr/>
        </p:nvSpPr>
        <p:spPr>
          <a:xfrm>
            <a:off x="1" y="402771"/>
            <a:ext cx="4571999" cy="60764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>
                <a:solidFill>
                  <a:srgbClr val="961919"/>
                </a:solidFill>
                <a:latin typeface="Cinzel" pitchFamily="50"/>
              </a:rPr>
              <a:t>Operating Position</a:t>
            </a:r>
            <a:endParaRPr lang="en-GB" sz="3600" b="1" i="0" u="none" strike="noStrike" kern="1200" cap="none" spc="0" baseline="0" dirty="0">
              <a:solidFill>
                <a:srgbClr val="961919"/>
              </a:solidFill>
              <a:uFillTx/>
              <a:latin typeface="Cinzel" pitchFamily="5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BF1D235-BE5D-8874-E190-513F7626FE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061065"/>
              </p:ext>
            </p:extLst>
          </p:nvPr>
        </p:nvGraphicFramePr>
        <p:xfrm>
          <a:off x="489857" y="2069771"/>
          <a:ext cx="5606144" cy="172212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40596">
                  <a:extLst>
                    <a:ext uri="{9D8B030D-6E8A-4147-A177-3AD203B41FA5}">
                      <a16:colId xmlns:a16="http://schemas.microsoft.com/office/drawing/2014/main" val="2820446328"/>
                    </a:ext>
                  </a:extLst>
                </a:gridCol>
                <a:gridCol w="817863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808127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769180">
                  <a:extLst>
                    <a:ext uri="{9D8B030D-6E8A-4147-A177-3AD203B41FA5}">
                      <a16:colId xmlns:a16="http://schemas.microsoft.com/office/drawing/2014/main" val="2489344475"/>
                    </a:ext>
                  </a:extLst>
                </a:gridCol>
                <a:gridCol w="742791">
                  <a:extLst>
                    <a:ext uri="{9D8B030D-6E8A-4147-A177-3AD203B41FA5}">
                      <a16:colId xmlns:a16="http://schemas.microsoft.com/office/drawing/2014/main" val="3328162436"/>
                    </a:ext>
                  </a:extLst>
                </a:gridCol>
                <a:gridCol w="727587">
                  <a:extLst>
                    <a:ext uri="{9D8B030D-6E8A-4147-A177-3AD203B41FA5}">
                      <a16:colId xmlns:a16="http://schemas.microsoft.com/office/drawing/2014/main" val="2163175606"/>
                    </a:ext>
                  </a:extLst>
                </a:gridCol>
              </a:tblGrid>
              <a:tr h="257514"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2021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2024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257514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Income</a:t>
                      </a:r>
                    </a:p>
                  </a:txBody>
                  <a:tcPr>
                    <a:lnT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14,870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15,852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17,279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18,989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21,105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257514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Expenditure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14,165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13,615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14,513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17,194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18,518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203403"/>
                  </a:ext>
                </a:extLst>
              </a:tr>
              <a:tr h="257514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Operating surplus/(loss)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705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2,237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2,766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1,795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2,587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00952"/>
                  </a:ext>
                </a:extLst>
              </a:tr>
              <a:tr h="257514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Investment gain/(loss)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2,089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5,872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-1,231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1,206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5,093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614944"/>
                  </a:ext>
                </a:extLst>
              </a:tr>
              <a:tr h="257514"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Total surplus/(loss)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2,794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8,109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1,535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3,001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7,680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05735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DC2CE37-EB34-9139-B158-CC25B1763B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078275"/>
              </p:ext>
            </p:extLst>
          </p:nvPr>
        </p:nvGraphicFramePr>
        <p:xfrm>
          <a:off x="6322822" y="2001063"/>
          <a:ext cx="5593876" cy="179856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760565">
                  <a:extLst>
                    <a:ext uri="{9D8B030D-6E8A-4147-A177-3AD203B41FA5}">
                      <a16:colId xmlns:a16="http://schemas.microsoft.com/office/drawing/2014/main" val="2820446328"/>
                    </a:ext>
                  </a:extLst>
                </a:gridCol>
                <a:gridCol w="817863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808127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769180">
                  <a:extLst>
                    <a:ext uri="{9D8B030D-6E8A-4147-A177-3AD203B41FA5}">
                      <a16:colId xmlns:a16="http://schemas.microsoft.com/office/drawing/2014/main" val="2489344475"/>
                    </a:ext>
                  </a:extLst>
                </a:gridCol>
                <a:gridCol w="749883">
                  <a:extLst>
                    <a:ext uri="{9D8B030D-6E8A-4147-A177-3AD203B41FA5}">
                      <a16:colId xmlns:a16="http://schemas.microsoft.com/office/drawing/2014/main" val="3328162436"/>
                    </a:ext>
                  </a:extLst>
                </a:gridCol>
                <a:gridCol w="688258">
                  <a:extLst>
                    <a:ext uri="{9D8B030D-6E8A-4147-A177-3AD203B41FA5}">
                      <a16:colId xmlns:a16="http://schemas.microsoft.com/office/drawing/2014/main" val="2163175606"/>
                    </a:ext>
                  </a:extLst>
                </a:gridCol>
              </a:tblGrid>
              <a:tr h="327789"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2021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2024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434454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Income</a:t>
                      </a:r>
                    </a:p>
                  </a:txBody>
                  <a:tcPr>
                    <a:lnT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4,626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2,443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2,856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4,720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3,077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Expenditure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9,688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9,252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7,635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7,857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7,353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203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Operating surplus/(loss)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-5,062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-6,809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-4,779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-3,137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-4,276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00952"/>
                  </a:ext>
                </a:extLst>
              </a:tr>
              <a:tr h="258402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Investment gain/(loss)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457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1,562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-2,900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841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1,039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614944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Total surplus/(loss)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-4,605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-5, 247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-6,679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-2,296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-3,237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05735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4122557-070E-24D2-4C7C-7E199A986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888340"/>
              </p:ext>
            </p:extLst>
          </p:nvPr>
        </p:nvGraphicFramePr>
        <p:xfrm>
          <a:off x="2950029" y="4224399"/>
          <a:ext cx="6379027" cy="162318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999425">
                  <a:extLst>
                    <a:ext uri="{9D8B030D-6E8A-4147-A177-3AD203B41FA5}">
                      <a16:colId xmlns:a16="http://schemas.microsoft.com/office/drawing/2014/main" val="2820446328"/>
                    </a:ext>
                  </a:extLst>
                </a:gridCol>
                <a:gridCol w="928825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917767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873537">
                  <a:extLst>
                    <a:ext uri="{9D8B030D-6E8A-4147-A177-3AD203B41FA5}">
                      <a16:colId xmlns:a16="http://schemas.microsoft.com/office/drawing/2014/main" val="2489344475"/>
                    </a:ext>
                  </a:extLst>
                </a:gridCol>
                <a:gridCol w="799673">
                  <a:extLst>
                    <a:ext uri="{9D8B030D-6E8A-4147-A177-3AD203B41FA5}">
                      <a16:colId xmlns:a16="http://schemas.microsoft.com/office/drawing/2014/main" val="3328162436"/>
                    </a:ext>
                  </a:extLst>
                </a:gridCol>
                <a:gridCol w="859800">
                  <a:extLst>
                    <a:ext uri="{9D8B030D-6E8A-4147-A177-3AD203B41FA5}">
                      <a16:colId xmlns:a16="http://schemas.microsoft.com/office/drawing/2014/main" val="2163175606"/>
                    </a:ext>
                  </a:extLst>
                </a:gridCol>
              </a:tblGrid>
              <a:tr h="327789"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2021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2022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2024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Income</a:t>
                      </a:r>
                    </a:p>
                  </a:txBody>
                  <a:tcPr>
                    <a:lnT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19,496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18,295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20,135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23,709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24,182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Expenditure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23,853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22,867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2,148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25,051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25,871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203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Operating surplus/(loss)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-4,357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-4,572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-2,013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-1,342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-1,689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00952"/>
                  </a:ext>
                </a:extLst>
              </a:tr>
              <a:tr h="258402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Investment gain/(loss)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2,546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7,434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-3,131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2,047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6,132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614944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Total surplus/(loss)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-1,811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2,862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-5,144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705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4,443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05735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139C8A5-C079-BF81-BACC-85F3964EDF9D}"/>
              </a:ext>
            </a:extLst>
          </p:cNvPr>
          <p:cNvSpPr txBox="1"/>
          <p:nvPr/>
        </p:nvSpPr>
        <p:spPr>
          <a:xfrm>
            <a:off x="2950029" y="3842439"/>
            <a:ext cx="2380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1E5266"/>
                </a:solidFill>
                <a:latin typeface="Century Gothic" panose="020B0502020202020204" pitchFamily="34" charset="0"/>
              </a:rPr>
              <a:t>Archdiocese (total charity)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19E541-8CEF-0DB8-A2E8-7A9113114C6E}"/>
              </a:ext>
            </a:extLst>
          </p:cNvPr>
          <p:cNvSpPr txBox="1"/>
          <p:nvPr/>
        </p:nvSpPr>
        <p:spPr>
          <a:xfrm>
            <a:off x="2092901" y="1615810"/>
            <a:ext cx="23800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1E5266"/>
                </a:solidFill>
                <a:latin typeface="Century Gothic" panose="020B0502020202020204" pitchFamily="34" charset="0"/>
              </a:rPr>
              <a:t>Parish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690049-D953-8816-1612-5B9C117D4E59}"/>
              </a:ext>
            </a:extLst>
          </p:cNvPr>
          <p:cNvSpPr txBox="1"/>
          <p:nvPr/>
        </p:nvSpPr>
        <p:spPr>
          <a:xfrm>
            <a:off x="6322822" y="1543808"/>
            <a:ext cx="4943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1E5266"/>
                </a:solidFill>
                <a:latin typeface="Century Gothic" panose="020B0502020202020204" pitchFamily="34" charset="0"/>
              </a:rPr>
              <a:t>Other Activities – Care of Clergy, Curia, Shared Costs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46AC47-AD32-FFBB-E7D8-CBF38994DA78}"/>
              </a:ext>
            </a:extLst>
          </p:cNvPr>
          <p:cNvSpPr txBox="1"/>
          <p:nvPr/>
        </p:nvSpPr>
        <p:spPr>
          <a:xfrm>
            <a:off x="469889" y="4150216"/>
            <a:ext cx="20405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50% of parishes</a:t>
            </a:r>
          </a:p>
          <a:p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had an operating</a:t>
            </a:r>
          </a:p>
          <a:p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deficit in 2023 and 24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76164A-837D-19D9-5EE6-B61BFDC451FA}"/>
              </a:ext>
            </a:extLst>
          </p:cNvPr>
          <p:cNvSpPr txBox="1"/>
          <p:nvPr/>
        </p:nvSpPr>
        <p:spPr>
          <a:xfrm>
            <a:off x="9768598" y="4150217"/>
            <a:ext cx="20323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Other activities </a:t>
            </a:r>
          </a:p>
          <a:p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have a cumulative</a:t>
            </a:r>
          </a:p>
          <a:p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Operating loss of circa £24m </a:t>
            </a:r>
          </a:p>
          <a:p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since 2020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D70702-39A9-0431-E818-32A00CB43F5E}"/>
              </a:ext>
            </a:extLst>
          </p:cNvPr>
          <p:cNvSpPr txBox="1"/>
          <p:nvPr/>
        </p:nvSpPr>
        <p:spPr>
          <a:xfrm>
            <a:off x="0" y="5904544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961919"/>
                </a:solidFill>
              </a:rPr>
              <a:t>*</a:t>
            </a:r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Investment gains are notional/paper gains and as in 2022 can go down as well as up, and do not deliver </a:t>
            </a:r>
          </a:p>
          <a:p>
            <a:pPr algn="ctr"/>
            <a:r>
              <a:rPr lang="en-GB" b="1" dirty="0">
                <a:solidFill>
                  <a:srgbClr val="961919"/>
                </a:solidFill>
                <a:highlight>
                  <a:srgbClr val="FFFF00"/>
                </a:highlight>
              </a:rPr>
              <a:t>CASH for day to day expenses.  The operating position provides a more accurate picture of our finances </a:t>
            </a:r>
          </a:p>
        </p:txBody>
      </p:sp>
    </p:spTree>
    <p:extLst>
      <p:ext uri="{BB962C8B-B14F-4D97-AF65-F5344CB8AC3E}">
        <p14:creationId xmlns:p14="http://schemas.microsoft.com/office/powerpoint/2010/main" val="556624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89A0B-3800-DD9C-A6A5-F591E71A2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CC5B8-B58D-5544-FED9-3E31E298A6D0}"/>
              </a:ext>
            </a:extLst>
          </p:cNvPr>
          <p:cNvSpPr txBox="1"/>
          <p:nvPr/>
        </p:nvSpPr>
        <p:spPr>
          <a:xfrm>
            <a:off x="846252" y="344172"/>
            <a:ext cx="8983547" cy="74442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>
                <a:solidFill>
                  <a:srgbClr val="961919"/>
                </a:solidFill>
                <a:latin typeface="Cinzel" pitchFamily="50"/>
              </a:rPr>
              <a:t>Asset split between Parish and non parish</a:t>
            </a:r>
            <a:endParaRPr lang="en-GB" sz="3600" b="1" i="0" u="none" strike="noStrike" kern="1200" cap="none" spc="0" baseline="0" dirty="0">
              <a:solidFill>
                <a:srgbClr val="961919"/>
              </a:solidFill>
              <a:uFillTx/>
              <a:latin typeface="Cinzel" pitchFamily="5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01A0277-9AF0-B19E-D89B-8191B55B67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504902"/>
              </p:ext>
            </p:extLst>
          </p:nvPr>
        </p:nvGraphicFramePr>
        <p:xfrm>
          <a:off x="6711648" y="2064952"/>
          <a:ext cx="4919913" cy="213217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859191">
                  <a:extLst>
                    <a:ext uri="{9D8B030D-6E8A-4147-A177-3AD203B41FA5}">
                      <a16:colId xmlns:a16="http://schemas.microsoft.com/office/drawing/2014/main" val="2820446328"/>
                    </a:ext>
                  </a:extLst>
                </a:gridCol>
                <a:gridCol w="786580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471949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776748">
                  <a:extLst>
                    <a:ext uri="{9D8B030D-6E8A-4147-A177-3AD203B41FA5}">
                      <a16:colId xmlns:a16="http://schemas.microsoft.com/office/drawing/2014/main" val="2489344475"/>
                    </a:ext>
                  </a:extLst>
                </a:gridCol>
                <a:gridCol w="570271">
                  <a:extLst>
                    <a:ext uri="{9D8B030D-6E8A-4147-A177-3AD203B41FA5}">
                      <a16:colId xmlns:a16="http://schemas.microsoft.com/office/drawing/2014/main" val="3328162436"/>
                    </a:ext>
                  </a:extLst>
                </a:gridCol>
                <a:gridCol w="1455174">
                  <a:extLst>
                    <a:ext uri="{9D8B030D-6E8A-4147-A177-3AD203B41FA5}">
                      <a16:colId xmlns:a16="http://schemas.microsoft.com/office/drawing/2014/main" val="2163175606"/>
                    </a:ext>
                  </a:extLst>
                </a:gridCol>
              </a:tblGrid>
              <a:tr h="327789"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/>
                      <a:r>
                        <a:rPr lang="en-US" sz="1100" dirty="0">
                          <a:latin typeface="Century Gothic" panose="020B0502020202020204" pitchFamily="34" charset="0"/>
                        </a:rPr>
                        <a:t>ALL FUNDS *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1E52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1E5266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/>
                      <a:r>
                        <a:rPr lang="en-US" sz="1100" dirty="0">
                          <a:latin typeface="Century Gothic" panose="020B0502020202020204" pitchFamily="34" charset="0"/>
                        </a:rPr>
                        <a:t>UNRESTRICTED FUNDS **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1E52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1100" dirty="0">
                          <a:latin typeface="Century Gothic" panose="020B0502020202020204" pitchFamily="34" charset="0"/>
                        </a:rPr>
                        <a:t>No of years reserves available***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T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£’000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£’000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678734"/>
                  </a:ext>
                </a:extLst>
              </a:tr>
              <a:tr h="333858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Parish</a:t>
                      </a:r>
                    </a:p>
                  </a:txBody>
                  <a:tcPr>
                    <a:lnT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108,749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101,896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19.51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Curia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14,047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10,305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5.09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203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Other Diocesan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1,965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-3,333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solidFill>
                          <a:srgbClr val="96191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00952"/>
                  </a:ext>
                </a:extLst>
              </a:tr>
              <a:tr h="155894"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125,121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108,868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100" b="1" dirty="0">
                        <a:solidFill>
                          <a:srgbClr val="96191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05735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397F5C3-64B3-2D1E-5C91-DBAE5A24B215}"/>
              </a:ext>
            </a:extLst>
          </p:cNvPr>
          <p:cNvSpPr txBox="1"/>
          <p:nvPr/>
        </p:nvSpPr>
        <p:spPr>
          <a:xfrm>
            <a:off x="7538897" y="1639571"/>
            <a:ext cx="23800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1E5266"/>
                </a:solidFill>
                <a:latin typeface="Century Gothic" panose="020B0502020202020204" pitchFamily="34" charset="0"/>
              </a:rPr>
              <a:t>Assets Totals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5C560081-44C4-E15B-7D40-18F7D2CE1A1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4924535"/>
              </p:ext>
            </p:extLst>
          </p:nvPr>
        </p:nvGraphicFramePr>
        <p:xfrm>
          <a:off x="846253" y="1589281"/>
          <a:ext cx="5739669" cy="30806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C437C971-DF7E-2C89-5257-1AA7C6EB0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653455"/>
              </p:ext>
            </p:extLst>
          </p:nvPr>
        </p:nvGraphicFramePr>
        <p:xfrm>
          <a:off x="846253" y="5225160"/>
          <a:ext cx="7613430" cy="129540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161422">
                  <a:extLst>
                    <a:ext uri="{9D8B030D-6E8A-4147-A177-3AD203B41FA5}">
                      <a16:colId xmlns:a16="http://schemas.microsoft.com/office/drawing/2014/main" val="2820446328"/>
                    </a:ext>
                  </a:extLst>
                </a:gridCol>
                <a:gridCol w="1376618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1513115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1562275">
                  <a:extLst>
                    <a:ext uri="{9D8B030D-6E8A-4147-A177-3AD203B41FA5}">
                      <a16:colId xmlns:a16="http://schemas.microsoft.com/office/drawing/2014/main" val="2489344475"/>
                    </a:ext>
                  </a:extLst>
                </a:gridCol>
              </a:tblGrid>
              <a:tr h="246529">
                <a:tc>
                  <a:txBody>
                    <a:bodyPr/>
                    <a:lstStyle/>
                    <a:p>
                      <a:pPr lvl="0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Cash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Listed Investments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Investment property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20% of parishes with highest asst value</a:t>
                      </a:r>
                    </a:p>
                  </a:txBody>
                  <a:tcPr>
                    <a:lnT w="3810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7,985,804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18,795,096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21,118,110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60% of parishes with average asset value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9,457,010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8,712,775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12,256,000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203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20% of parishes with lowest asset value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-8,968,300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249,167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dirty="0">
                          <a:latin typeface="Century Gothic" panose="020B0502020202020204" pitchFamily="34" charset="0"/>
                        </a:rPr>
                        <a:t>523,000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00952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Totals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8,424,514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27,757,038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33,897,110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057357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CB6426A2-FC91-B382-A118-648023BB1666}"/>
              </a:ext>
            </a:extLst>
          </p:cNvPr>
          <p:cNvSpPr txBox="1"/>
          <p:nvPr/>
        </p:nvSpPr>
        <p:spPr>
          <a:xfrm>
            <a:off x="3968381" y="4748106"/>
            <a:ext cx="344479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1E5266"/>
                </a:solidFill>
                <a:latin typeface="Century Gothic" panose="020B0502020202020204" pitchFamily="34" charset="0"/>
              </a:rPr>
              <a:t>Distribution of Assets by Parishes (£) </a:t>
            </a:r>
          </a:p>
          <a:p>
            <a:r>
              <a:rPr lang="en-GB" sz="1100" b="1" dirty="0">
                <a:solidFill>
                  <a:srgbClr val="1E5266"/>
                </a:solidFill>
                <a:latin typeface="Century Gothic" panose="020B0502020202020204" pitchFamily="34" charset="0"/>
              </a:rPr>
              <a:t>(</a:t>
            </a:r>
            <a:r>
              <a:rPr lang="en-GB" sz="1100" b="1" dirty="0" err="1">
                <a:solidFill>
                  <a:srgbClr val="1E5266"/>
                </a:solidFill>
                <a:latin typeface="Century Gothic" panose="020B0502020202020204" pitchFamily="34" charset="0"/>
              </a:rPr>
              <a:t>excl</a:t>
            </a:r>
            <a:r>
              <a:rPr lang="en-GB" sz="1100" b="1" dirty="0">
                <a:solidFill>
                  <a:srgbClr val="1E5266"/>
                </a:solidFill>
                <a:latin typeface="Century Gothic" panose="020B0502020202020204" pitchFamily="34" charset="0"/>
              </a:rPr>
              <a:t> functional property)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09A40F-10F4-609F-C50A-8A8E1371420B}"/>
              </a:ext>
            </a:extLst>
          </p:cNvPr>
          <p:cNvSpPr txBox="1"/>
          <p:nvPr/>
        </p:nvSpPr>
        <p:spPr>
          <a:xfrm>
            <a:off x="7538897" y="4282307"/>
            <a:ext cx="4200483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r>
              <a:rPr lang="en-US" sz="1100" dirty="0">
                <a:latin typeface="Century Gothic" panose="020B0502020202020204" pitchFamily="34" charset="0"/>
              </a:rPr>
              <a:t>*(excluding debtors/creditors &amp; internal debtors/creditors)</a:t>
            </a:r>
          </a:p>
          <a:p>
            <a:pPr lvl="0" algn="r"/>
            <a:r>
              <a:rPr lang="en-US" sz="1100" dirty="0">
                <a:latin typeface="Century Gothic" panose="020B0502020202020204" pitchFamily="34" charset="0"/>
              </a:rPr>
              <a:t>**(incl internal and external debtors/creditors</a:t>
            </a:r>
          </a:p>
          <a:p>
            <a:pPr lvl="0" algn="r"/>
            <a:r>
              <a:rPr lang="en-US" sz="1100" dirty="0">
                <a:latin typeface="Century Gothic" panose="020B0502020202020204" pitchFamily="34" charset="0"/>
              </a:rPr>
              <a:t>***(Using operating deficits)</a:t>
            </a:r>
            <a:endParaRPr lang="en-GB" sz="11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607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F72D8-730F-5D74-056B-7A6FBD0F696A}"/>
              </a:ext>
            </a:extLst>
          </p:cNvPr>
          <p:cNvSpPr txBox="1"/>
          <p:nvPr/>
        </p:nvSpPr>
        <p:spPr>
          <a:xfrm>
            <a:off x="884063" y="500743"/>
            <a:ext cx="7399966" cy="63137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 dirty="0">
                <a:solidFill>
                  <a:srgbClr val="961919"/>
                </a:solidFill>
                <a:uFillTx/>
                <a:latin typeface="Cinzel" pitchFamily="50"/>
              </a:rPr>
              <a:t>Non parish Income and Expenditure</a:t>
            </a:r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962A1EA2-9AFC-40AC-5ADB-AEF5C4CEE1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23602"/>
              </p:ext>
            </p:extLst>
          </p:nvPr>
        </p:nvGraphicFramePr>
        <p:xfrm>
          <a:off x="1137847" y="3934228"/>
          <a:ext cx="10147849" cy="277900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689792">
                  <a:extLst>
                    <a:ext uri="{9D8B030D-6E8A-4147-A177-3AD203B41FA5}">
                      <a16:colId xmlns:a16="http://schemas.microsoft.com/office/drawing/2014/main" val="4076628183"/>
                    </a:ext>
                  </a:extLst>
                </a:gridCol>
                <a:gridCol w="1366684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1846610">
                  <a:extLst>
                    <a:ext uri="{9D8B030D-6E8A-4147-A177-3AD203B41FA5}">
                      <a16:colId xmlns:a16="http://schemas.microsoft.com/office/drawing/2014/main" val="2163175606"/>
                    </a:ext>
                  </a:extLst>
                </a:gridCol>
                <a:gridCol w="1258529">
                  <a:extLst>
                    <a:ext uri="{9D8B030D-6E8A-4147-A177-3AD203B41FA5}">
                      <a16:colId xmlns:a16="http://schemas.microsoft.com/office/drawing/2014/main" val="770577819"/>
                    </a:ext>
                  </a:extLst>
                </a:gridCol>
                <a:gridCol w="1986234">
                  <a:extLst>
                    <a:ext uri="{9D8B030D-6E8A-4147-A177-3AD203B41FA5}">
                      <a16:colId xmlns:a16="http://schemas.microsoft.com/office/drawing/2014/main" val="24439962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2024</a:t>
                      </a:r>
                      <a:endParaRPr sz="1400" dirty="0"/>
                    </a:p>
                  </a:txBody>
                  <a:tcPr>
                    <a:solidFill>
                      <a:srgbClr val="1E52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solidFill>
                      <a:srgbClr val="1E5266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326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Expenditure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£’000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% of expenditure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£’000</a:t>
                      </a:r>
                    </a:p>
                    <a:p>
                      <a:pPr lvl="0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% of expenditure</a:t>
                      </a:r>
                    </a:p>
                    <a:p>
                      <a:pPr lvl="0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346260"/>
                  </a:ext>
                </a:extLst>
              </a:tr>
              <a:tr h="326420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Clergy and clerical costs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1,083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20%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1,614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29.6%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344032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Curia staffing, welfare and training costs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1,510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28%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1,728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31.7%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5212971"/>
                  </a:ext>
                </a:extLst>
              </a:tr>
              <a:tr h="325924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Internal and external grants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1,066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20%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1,115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20.5%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194436"/>
                  </a:ext>
                </a:extLst>
              </a:tr>
              <a:tr h="298765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Other essential costs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1,404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26%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986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18.1%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5928770"/>
                  </a:ext>
                </a:extLst>
              </a:tr>
              <a:tr h="337996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Property and buildings costs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387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429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7.9%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971338"/>
                  </a:ext>
                </a:extLst>
              </a:tr>
              <a:tr h="316872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5,450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100%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5,872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latin typeface="Century Gothic" panose="020B0502020202020204" pitchFamily="34" charset="0"/>
                        </a:rPr>
                        <a:t>108%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327044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F752DBE-A688-3870-C348-7BDA4C350D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034014"/>
              </p:ext>
            </p:extLst>
          </p:nvPr>
        </p:nvGraphicFramePr>
        <p:xfrm>
          <a:off x="7334008" y="1503790"/>
          <a:ext cx="3973929" cy="206514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398955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746634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828340">
                  <a:extLst>
                    <a:ext uri="{9D8B030D-6E8A-4147-A177-3AD203B41FA5}">
                      <a16:colId xmlns:a16="http://schemas.microsoft.com/office/drawing/2014/main" val="4156786497"/>
                    </a:ext>
                  </a:extLst>
                </a:gridCol>
              </a:tblGrid>
              <a:tr h="327789">
                <a:tc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2024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 income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4,610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4,058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 expenditure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5,451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5,872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114589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 loss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-841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-1,814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3566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Shortfall covered by sale of assets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2,088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203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(Loss)/Surplus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961919"/>
                          </a:solidFill>
                          <a:latin typeface="Century Gothic" panose="020B0502020202020204" pitchFamily="34" charset="0"/>
                        </a:rPr>
                        <a:t>-841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274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0095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5002779-BAC9-3A6D-C73E-07B53C9EBD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082361"/>
              </p:ext>
            </p:extLst>
          </p:nvPr>
        </p:nvGraphicFramePr>
        <p:xfrm>
          <a:off x="1137847" y="1503790"/>
          <a:ext cx="5930853" cy="227850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398955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800422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978946">
                  <a:extLst>
                    <a:ext uri="{9D8B030D-6E8A-4147-A177-3AD203B41FA5}">
                      <a16:colId xmlns:a16="http://schemas.microsoft.com/office/drawing/2014/main" val="4223373271"/>
                    </a:ext>
                  </a:extLst>
                </a:gridCol>
                <a:gridCol w="860612">
                  <a:extLst>
                    <a:ext uri="{9D8B030D-6E8A-4147-A177-3AD203B41FA5}">
                      <a16:colId xmlns:a16="http://schemas.microsoft.com/office/drawing/2014/main" val="4156786497"/>
                    </a:ext>
                  </a:extLst>
                </a:gridCol>
                <a:gridCol w="891918">
                  <a:extLst>
                    <a:ext uri="{9D8B030D-6E8A-4147-A177-3AD203B41FA5}">
                      <a16:colId xmlns:a16="http://schemas.microsoft.com/office/drawing/2014/main" val="2259265802"/>
                    </a:ext>
                  </a:extLst>
                </a:gridCol>
              </a:tblGrid>
              <a:tr h="327789">
                <a:tc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2024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1E5266"/>
                    </a:solidFill>
                  </a:tcPr>
                </a:tc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anose="020B050202020202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Income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£’000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% of income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£’000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% of income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Income from parish levy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3,040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65.9%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2,535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62.5%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114589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Other income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385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8.4%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712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17.5%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433566"/>
                  </a:ext>
                </a:extLst>
              </a:tr>
              <a:tr h="246529"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Income and gains from investments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1,185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25.7%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811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20%</a:t>
                      </a:r>
                    </a:p>
                  </a:txBody>
                  <a:tcP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3203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4,610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4,058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0095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C492D189-C2E0-604A-4023-C52DC2450E73}"/>
              </a:ext>
            </a:extLst>
          </p:cNvPr>
          <p:cNvSpPr txBox="1"/>
          <p:nvPr/>
        </p:nvSpPr>
        <p:spPr>
          <a:xfrm>
            <a:off x="7322484" y="3568939"/>
            <a:ext cx="44181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1E5266"/>
                </a:solidFill>
                <a:latin typeface="Century Gothic" panose="020B0502020202020204" pitchFamily="34" charset="0"/>
              </a:rPr>
              <a:t>Due to difficult market conditions, no property was sold in 2024</a:t>
            </a:r>
          </a:p>
        </p:txBody>
      </p:sp>
    </p:spTree>
    <p:extLst>
      <p:ext uri="{BB962C8B-B14F-4D97-AF65-F5344CB8AC3E}">
        <p14:creationId xmlns:p14="http://schemas.microsoft.com/office/powerpoint/2010/main" val="1800165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7F9BB-E944-7B12-5892-E15A3BB64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E21AE-6E85-754A-5D07-64463552FE90}"/>
              </a:ext>
            </a:extLst>
          </p:cNvPr>
          <p:cNvSpPr txBox="1"/>
          <p:nvPr/>
        </p:nvSpPr>
        <p:spPr>
          <a:xfrm>
            <a:off x="718457" y="293914"/>
            <a:ext cx="11081658" cy="7075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kern="0" dirty="0">
                <a:solidFill>
                  <a:srgbClr val="961919"/>
                </a:solidFill>
                <a:latin typeface="Cinzel" pitchFamily="50"/>
              </a:rPr>
              <a:t>Curial Office Income and Expenditure 2024 </a:t>
            </a:r>
            <a:r>
              <a:rPr lang="en-GB" kern="0" dirty="0">
                <a:solidFill>
                  <a:srgbClr val="1E5266"/>
                </a:solidFill>
                <a:latin typeface="Century Gothic" panose="020B0502020202020204" pitchFamily="34" charset="0"/>
              </a:rPr>
              <a:t>(£’000)</a:t>
            </a:r>
            <a:endParaRPr lang="en-GB" i="0" u="none" strike="noStrike" kern="1200" cap="none" spc="0" baseline="0" dirty="0">
              <a:solidFill>
                <a:srgbClr val="1E5266"/>
              </a:solidFill>
              <a:uFillTx/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9F68930-D5A4-E720-1445-F8E49ED227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798726"/>
              </p:ext>
            </p:extLst>
          </p:nvPr>
        </p:nvGraphicFramePr>
        <p:xfrm>
          <a:off x="1763487" y="1121229"/>
          <a:ext cx="8305801" cy="5546748"/>
        </p:xfrm>
        <a:graphic>
          <a:graphicData uri="http://schemas.openxmlformats.org/drawingml/2006/table">
            <a:tbl>
              <a:tblPr/>
              <a:tblGrid>
                <a:gridCol w="2736030">
                  <a:extLst>
                    <a:ext uri="{9D8B030D-6E8A-4147-A177-3AD203B41FA5}">
                      <a16:colId xmlns:a16="http://schemas.microsoft.com/office/drawing/2014/main" val="523336188"/>
                    </a:ext>
                  </a:extLst>
                </a:gridCol>
                <a:gridCol w="1465729">
                  <a:extLst>
                    <a:ext uri="{9D8B030D-6E8A-4147-A177-3AD203B41FA5}">
                      <a16:colId xmlns:a16="http://schemas.microsoft.com/office/drawing/2014/main" val="2780270606"/>
                    </a:ext>
                  </a:extLst>
                </a:gridCol>
                <a:gridCol w="1465729">
                  <a:extLst>
                    <a:ext uri="{9D8B030D-6E8A-4147-A177-3AD203B41FA5}">
                      <a16:colId xmlns:a16="http://schemas.microsoft.com/office/drawing/2014/main" val="2886636536"/>
                    </a:ext>
                  </a:extLst>
                </a:gridCol>
                <a:gridCol w="1465729">
                  <a:extLst>
                    <a:ext uri="{9D8B030D-6E8A-4147-A177-3AD203B41FA5}">
                      <a16:colId xmlns:a16="http://schemas.microsoft.com/office/drawing/2014/main" val="2634310147"/>
                    </a:ext>
                  </a:extLst>
                </a:gridCol>
                <a:gridCol w="1172584">
                  <a:extLst>
                    <a:ext uri="{9D8B030D-6E8A-4147-A177-3AD203B41FA5}">
                      <a16:colId xmlns:a16="http://schemas.microsoft.com/office/drawing/2014/main" val="1002138939"/>
                    </a:ext>
                  </a:extLst>
                </a:gridCol>
              </a:tblGrid>
              <a:tr h="144823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E8E8E8"/>
                          </a:solidFill>
                          <a:effectLst/>
                          <a:latin typeface="Century Gothic" panose="020B0502020202020204" pitchFamily="34" charset="0"/>
                        </a:rPr>
                        <a:t>Expenditure</a:t>
                      </a:r>
                    </a:p>
                  </a:txBody>
                  <a:tcPr marL="4395" marR="4395" marT="4395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2024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2023</a:t>
                      </a:r>
                    </a:p>
                  </a:txBody>
                  <a:tcPr marL="4395" marR="4395" marT="4395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95209"/>
                  </a:ext>
                </a:extLst>
              </a:tr>
              <a:tr h="14767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E8E8E8"/>
                          </a:solidFill>
                          <a:effectLst/>
                          <a:latin typeface="Century Gothic" panose="020B0502020202020204" pitchFamily="34" charset="0"/>
                        </a:rPr>
                        <a:t> £'000 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E8E8E8"/>
                          </a:solidFill>
                          <a:effectLst/>
                          <a:latin typeface="Century Gothic" panose="020B0502020202020204" pitchFamily="34" charset="0"/>
                        </a:rPr>
                        <a:t>% of expenditure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E8E8E8"/>
                          </a:solidFill>
                          <a:effectLst/>
                          <a:latin typeface="Century Gothic" panose="020B0502020202020204" pitchFamily="34" charset="0"/>
                        </a:rPr>
                        <a:t> £'000 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E8E8E8"/>
                          </a:solidFill>
                          <a:effectLst/>
                          <a:latin typeface="Century Gothic" panose="020B0502020202020204" pitchFamily="34" charset="0"/>
                        </a:rPr>
                        <a:t>% of expenditure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004677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Clergy &amp; Clerical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1,083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1,169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344920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Active clergy (incl senior clergy)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461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397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1859033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Retired clergy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374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352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745580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Other clergy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137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4880985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Clergy Training Fund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283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255905"/>
                  </a:ext>
                </a:extLst>
              </a:tr>
              <a:tr h="21333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Curia staffing, welfare and training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1,510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28%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1,452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440691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Safeguarding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263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211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1264721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Property and grant applications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356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353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6595511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Finance and IT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227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226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649780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Planning and communications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141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144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4003502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Marriage tribunal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576149"/>
                  </a:ext>
                </a:extLst>
              </a:tr>
              <a:tr h="21333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Ongoing formation and evangelisation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2684"/>
                  </a:ext>
                </a:extLst>
              </a:tr>
              <a:tr h="21333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General admin, legal and compliance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335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334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1943462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Internal and external grants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1,066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1,115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19%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248844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Catholic education (DES/Maryvale)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620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595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271064"/>
                  </a:ext>
                </a:extLst>
              </a:tr>
              <a:tr h="21333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All other internal grants incl chaplaincies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174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3047790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Kenelm Youth Trust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200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304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2190827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Other grants to external charities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42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400458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Essential/statutory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1,404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26%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1,707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29%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818843"/>
                  </a:ext>
                </a:extLst>
              </a:tr>
              <a:tr h="21333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IT, equipment, maintenance, software licenses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274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1596177"/>
                  </a:ext>
                </a:extLst>
              </a:tr>
              <a:tr h="28515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Professional fees (HR, audit. safeguarding, property etc)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301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145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0851738"/>
                  </a:ext>
                </a:extLst>
              </a:tr>
              <a:tr h="21333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Office and administration, printing, publications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85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49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7409886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DBS checks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7898725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Interest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6995628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Other costs*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459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8%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9556068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Other centrally funded service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278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276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9209758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Other liturgical and pastoral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258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241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99276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National Diocesan Levies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204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9434068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Property and buildings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387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429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8836691"/>
                  </a:ext>
                </a:extLst>
              </a:tr>
              <a:tr h="21333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Functional property costs (incl depreciation)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338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6%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408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3941237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Investment property costs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49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1942755"/>
                  </a:ext>
                </a:extLst>
              </a:tr>
              <a:tr h="144823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5,450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100%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1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5,872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n-GB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100%</a:t>
                      </a:r>
                    </a:p>
                  </a:txBody>
                  <a:tcPr marL="4395" marR="4395" marT="439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2603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027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6DFB1-1275-C001-053C-8533B5AC2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D9DDE-C430-9EF9-0E75-11AF52A688F6}"/>
              </a:ext>
            </a:extLst>
          </p:cNvPr>
          <p:cNvSpPr txBox="1"/>
          <p:nvPr/>
        </p:nvSpPr>
        <p:spPr>
          <a:xfrm>
            <a:off x="1034140" y="1024770"/>
            <a:ext cx="6674206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 dirty="0">
                <a:solidFill>
                  <a:srgbClr val="961919"/>
                </a:solidFill>
                <a:uFillTx/>
                <a:latin typeface="Cinzel" pitchFamily="50"/>
              </a:rPr>
              <a:t>2013 – 2024 Employee Costs   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DE92354-3FA0-2F94-D0AE-5FA2F648C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819536"/>
              </p:ext>
            </p:extLst>
          </p:nvPr>
        </p:nvGraphicFramePr>
        <p:xfrm>
          <a:off x="1034140" y="2029586"/>
          <a:ext cx="8629338" cy="203132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38223">
                  <a:extLst>
                    <a:ext uri="{9D8B030D-6E8A-4147-A177-3AD203B41FA5}">
                      <a16:colId xmlns:a16="http://schemas.microsoft.com/office/drawing/2014/main" val="4076628183"/>
                    </a:ext>
                  </a:extLst>
                </a:gridCol>
                <a:gridCol w="1438223">
                  <a:extLst>
                    <a:ext uri="{9D8B030D-6E8A-4147-A177-3AD203B41FA5}">
                      <a16:colId xmlns:a16="http://schemas.microsoft.com/office/drawing/2014/main" val="2820446328"/>
                    </a:ext>
                  </a:extLst>
                </a:gridCol>
                <a:gridCol w="1438223">
                  <a:extLst>
                    <a:ext uri="{9D8B030D-6E8A-4147-A177-3AD203B41FA5}">
                      <a16:colId xmlns:a16="http://schemas.microsoft.com/office/drawing/2014/main" val="3698658468"/>
                    </a:ext>
                  </a:extLst>
                </a:gridCol>
                <a:gridCol w="1438223">
                  <a:extLst>
                    <a:ext uri="{9D8B030D-6E8A-4147-A177-3AD203B41FA5}">
                      <a16:colId xmlns:a16="http://schemas.microsoft.com/office/drawing/2014/main" val="1314902968"/>
                    </a:ext>
                  </a:extLst>
                </a:gridCol>
                <a:gridCol w="1438223">
                  <a:extLst>
                    <a:ext uri="{9D8B030D-6E8A-4147-A177-3AD203B41FA5}">
                      <a16:colId xmlns:a16="http://schemas.microsoft.com/office/drawing/2014/main" val="1435114989"/>
                    </a:ext>
                  </a:extLst>
                </a:gridCol>
                <a:gridCol w="1438223">
                  <a:extLst>
                    <a:ext uri="{9D8B030D-6E8A-4147-A177-3AD203B41FA5}">
                      <a16:colId xmlns:a16="http://schemas.microsoft.com/office/drawing/2014/main" val="2163175606"/>
                    </a:ext>
                  </a:extLst>
                </a:gridCol>
              </a:tblGrid>
              <a:tr h="507830">
                <a:tc>
                  <a:txBody>
                    <a:bodyPr/>
                    <a:lstStyle/>
                    <a:p>
                      <a:pPr lvl="0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2013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2019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2023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2024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% Change</a:t>
                      </a:r>
                    </a:p>
                  </a:txBody>
                  <a:tcPr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298544"/>
                  </a:ext>
                </a:extLst>
              </a:tr>
              <a:tr h="507830">
                <a:tc>
                  <a:txBody>
                    <a:bodyPr/>
                    <a:lstStyle/>
                    <a:p>
                      <a:pPr lvl="0"/>
                      <a:r>
                        <a:rPr lang="en-GB" b="1" dirty="0">
                          <a:latin typeface="Century Gothic" panose="020B0502020202020204" pitchFamily="34" charset="0"/>
                        </a:rPr>
                        <a:t>Parish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1,112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1,753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1,831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1,993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79%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659195"/>
                  </a:ext>
                </a:extLst>
              </a:tr>
              <a:tr h="507830">
                <a:tc>
                  <a:txBody>
                    <a:bodyPr/>
                    <a:lstStyle/>
                    <a:p>
                      <a:pPr lvl="0"/>
                      <a:r>
                        <a:rPr lang="en-GB" b="1" dirty="0">
                          <a:latin typeface="Century Gothic" panose="020B0502020202020204" pitchFamily="34" charset="0"/>
                        </a:rPr>
                        <a:t>Non Parish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2,039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3,269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3,226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3,162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55%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971338"/>
                  </a:ext>
                </a:extLst>
              </a:tr>
              <a:tr h="507830">
                <a:tc>
                  <a:txBody>
                    <a:bodyPr/>
                    <a:lstStyle/>
                    <a:p>
                      <a:pPr lvl="0"/>
                      <a:r>
                        <a:rPr lang="en-GB" b="1" dirty="0"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3,151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5,022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5,057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5,156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dirty="0">
                          <a:latin typeface="Century Gothic" panose="020B0502020202020204" pitchFamily="34" charset="0"/>
                        </a:rPr>
                        <a:t>64%</a:t>
                      </a:r>
                    </a:p>
                  </a:txBody>
                  <a:tcP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3270441"/>
                  </a:ext>
                </a:extLst>
              </a:tr>
            </a:tbl>
          </a:graphicData>
        </a:graphic>
      </p:graphicFrame>
      <p:sp>
        <p:nvSpPr>
          <p:cNvPr id="5" name="TextBox 7">
            <a:extLst>
              <a:ext uri="{FF2B5EF4-FFF2-40B4-BE49-F238E27FC236}">
                <a16:creationId xmlns:a16="http://schemas.microsoft.com/office/drawing/2014/main" id="{D7D4FF17-79A4-B8A5-5DC7-A92FB1E4DEC3}"/>
              </a:ext>
            </a:extLst>
          </p:cNvPr>
          <p:cNvSpPr txBox="1"/>
          <p:nvPr/>
        </p:nvSpPr>
        <p:spPr>
          <a:xfrm>
            <a:off x="1034140" y="4532326"/>
            <a:ext cx="10134596" cy="46166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rgbClr val="000000"/>
                </a:solidFill>
                <a:uFillTx/>
                <a:latin typeface="Century Gothic" panose="020B0502020202020204" pitchFamily="34" charset="0"/>
              </a:rPr>
              <a:t>Almost £2m being spent in the parishes on staff</a:t>
            </a:r>
          </a:p>
        </p:txBody>
      </p:sp>
    </p:spTree>
    <p:extLst>
      <p:ext uri="{BB962C8B-B14F-4D97-AF65-F5344CB8AC3E}">
        <p14:creationId xmlns:p14="http://schemas.microsoft.com/office/powerpoint/2010/main" val="3293068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8FAF7-8EA8-8088-115D-A7FF85833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8AC3C-2C1F-54EC-25A7-EEBDD6AEB164}"/>
              </a:ext>
            </a:extLst>
          </p:cNvPr>
          <p:cNvSpPr txBox="1"/>
          <p:nvPr/>
        </p:nvSpPr>
        <p:spPr>
          <a:xfrm>
            <a:off x="795213" y="511630"/>
            <a:ext cx="10566750" cy="5987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lvl="0">
              <a:lnSpc>
                <a:spcPct val="9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dirty="0">
                <a:solidFill>
                  <a:srgbClr val="961919"/>
                </a:solidFill>
                <a:latin typeface="Cinzel" pitchFamily="50"/>
              </a:rPr>
              <a:t>Total Asset Value (by deanery)</a:t>
            </a:r>
            <a:endParaRPr lang="en-GB" sz="3600" b="1" i="0" u="none" strike="noStrike" kern="1200" cap="none" spc="0" baseline="0" dirty="0">
              <a:solidFill>
                <a:srgbClr val="961919"/>
              </a:solidFill>
              <a:uFillTx/>
              <a:latin typeface="Cinzel" pitchFamily="5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247F01E-8BC3-DD84-D514-C0D89A931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666204"/>
              </p:ext>
            </p:extLst>
          </p:nvPr>
        </p:nvGraphicFramePr>
        <p:xfrm>
          <a:off x="795213" y="1559396"/>
          <a:ext cx="10601574" cy="4347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3574">
                  <a:extLst>
                    <a:ext uri="{9D8B030D-6E8A-4147-A177-3AD203B41FA5}">
                      <a16:colId xmlns:a16="http://schemas.microsoft.com/office/drawing/2014/main" val="3521356130"/>
                    </a:ext>
                  </a:extLst>
                </a:gridCol>
                <a:gridCol w="1800000">
                  <a:extLst>
                    <a:ext uri="{9D8B030D-6E8A-4147-A177-3AD203B41FA5}">
                      <a16:colId xmlns:a16="http://schemas.microsoft.com/office/drawing/2014/main" val="3702608217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1624643602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val="284349138"/>
                    </a:ext>
                  </a:extLst>
                </a:gridCol>
              </a:tblGrid>
              <a:tr h="415713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2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Deanery</a:t>
                      </a: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2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Parishes</a:t>
                      </a: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2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Asset Value</a:t>
                      </a: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2000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Average Asset Value</a:t>
                      </a: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276848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BANBURY &amp; WARWICK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£10,938,906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£497,223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10539128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BIRMINGHAM CATHEDRAL &amp; SOUTH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£6,704,420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£231,187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64296785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COVENTRY &amp; NUNEATON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£6,389,120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£304,244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94936530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DUDLEY &amp; WOLVERHAMPTON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£7,995,888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£307,534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00945146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KIDDERMINSTER &amp; WORCESTER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£4,201,221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£323,171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93522107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LICHFIELD &amp; WALSALL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£7,634,194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£477,137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11622125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BIRMINGHAM EAST AND NORTH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£9,405,327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£303,398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83294382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NORTH STAFFORDSHIRE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£7,119,992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£263,703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12508677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OXFORD NORTH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£2,307,001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£209,727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93287044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OXFORD SOUTH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£1,739,727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£248,533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97874819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STAFFORD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£5,578,006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£464,834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7028026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 Asset Value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215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£70,013,803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212345847"/>
                  </a:ext>
                </a:extLst>
              </a:tr>
              <a:tr h="302439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Average Deanery Asset Value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1800" b="1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£313,347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55880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2166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EEAAC-AD03-499B-D8D0-69BD9601B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FCE6F-B9B3-083B-0EA0-B451B90875CA}"/>
              </a:ext>
            </a:extLst>
          </p:cNvPr>
          <p:cNvSpPr txBox="1"/>
          <p:nvPr/>
        </p:nvSpPr>
        <p:spPr>
          <a:xfrm>
            <a:off x="830037" y="1026000"/>
            <a:ext cx="10531926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 dirty="0">
                <a:solidFill>
                  <a:srgbClr val="961919"/>
                </a:solidFill>
                <a:uFillTx/>
                <a:latin typeface="Cinzel" pitchFamily="50"/>
              </a:rPr>
              <a:t>Top 20% Parishes by Asset Value (Deanery View)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173A324-1B69-D5BE-27AF-8BEBDD46F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727787"/>
              </p:ext>
            </p:extLst>
          </p:nvPr>
        </p:nvGraphicFramePr>
        <p:xfrm>
          <a:off x="1243825" y="2030400"/>
          <a:ext cx="9704350" cy="3720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44350">
                  <a:extLst>
                    <a:ext uri="{9D8B030D-6E8A-4147-A177-3AD203B41FA5}">
                      <a16:colId xmlns:a16="http://schemas.microsoft.com/office/drawing/2014/main" val="3521356130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702608217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1624643602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20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Deanery</a:t>
                      </a: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20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Many Parishes</a:t>
                      </a: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2000" b="1" u="none" strike="noStrike" kern="1200" dirty="0">
                          <a:solidFill>
                            <a:srgbClr val="FFFF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Asset Value</a:t>
                      </a: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27684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BANBURY &amp; WARWICK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£7,601,362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1053912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BIRMINGHAM CATHEDRAL AND SOUTH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£6,035,273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6429678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LICHFIELD &amp; WALSALL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£6,010,153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9493653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DUDLEY &amp; WOLVERHAMPTON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£5,371,819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0094514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STAFFORD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£5,155,068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9352210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BIRMINGHAM EAST AND NORTH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£4,895,306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1162212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COVENTRY &amp; NUNEATON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£4,454,039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8329438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NORTH STAFFORDSHIRE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£2,999,323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1250867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KIDDERMINSTER &amp; WORCESTER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£1,740,692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9328704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OXFORD NORTH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£1,529,935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9787481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OXFORD SOUTH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£1,387,339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702802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Top 20 %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43</a:t>
                      </a: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£47,180,307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212345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9698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1F24F-0B26-AC75-E05A-4BFC65338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1F72E-65B2-CC35-CBD3-12E1781B86CC}"/>
              </a:ext>
            </a:extLst>
          </p:cNvPr>
          <p:cNvSpPr txBox="1"/>
          <p:nvPr/>
        </p:nvSpPr>
        <p:spPr>
          <a:xfrm>
            <a:off x="830037" y="1026000"/>
            <a:ext cx="10531926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 dirty="0">
                <a:solidFill>
                  <a:srgbClr val="961919"/>
                </a:solidFill>
                <a:uFillTx/>
                <a:latin typeface="Cinzel" pitchFamily="50"/>
              </a:rPr>
              <a:t>Bottom 20% Parishes by Asset Value (Deanery View)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220A0A9-F1E3-F256-FDB5-C283FD309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330402"/>
              </p:ext>
            </p:extLst>
          </p:nvPr>
        </p:nvGraphicFramePr>
        <p:xfrm>
          <a:off x="1209000" y="2030400"/>
          <a:ext cx="9774000" cy="37204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4000">
                  <a:extLst>
                    <a:ext uri="{9D8B030D-6E8A-4147-A177-3AD203B41FA5}">
                      <a16:colId xmlns:a16="http://schemas.microsoft.com/office/drawing/2014/main" val="3521356130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3702608217"/>
                    </a:ext>
                  </a:extLst>
                </a:gridCol>
                <a:gridCol w="2880000">
                  <a:extLst>
                    <a:ext uri="{9D8B030D-6E8A-4147-A177-3AD203B41FA5}">
                      <a16:colId xmlns:a16="http://schemas.microsoft.com/office/drawing/2014/main" val="1624643602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Deanery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How Many Parishes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>
                        <a:buNone/>
                      </a:pPr>
                      <a:r>
                        <a:rPr lang="en-GB" sz="2000" u="none" strike="noStrike" dirty="0">
                          <a:effectLst/>
                        </a:rPr>
                        <a:t>Asset Value</a:t>
                      </a:r>
                      <a:endParaRPr lang="en-GB" sz="2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>
                    <a:solidFill>
                      <a:srgbClr val="1E52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27684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LICHFIELD &amp; WALSALL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3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-£62,395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1053912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KIDDERMINSTER &amp; WORCESTER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-£76,826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6429678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NORTH STAFFORDSHIRE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6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-£167,382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9493653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DUDLEY &amp; WOLVERHAMPTON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-£176,367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0094514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STAFFORD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-£209,455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9352210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OXFORD SOUTH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2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-£246,281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1162212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COVENTRY &amp; NUNEATON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4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-£603,627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8329438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BIRMINGHAM EAST AND NORTH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7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-£763,336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1250867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BANBURY &amp; WARWICK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-£881,396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9328704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OXFORD NORTH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3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-£1,062,338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9787481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 dirty="0">
                          <a:effectLst/>
                        </a:rPr>
                        <a:t>BIRMINGHAM CATHEDRAL AND SOUTH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u="none" strike="noStrike">
                          <a:effectLst/>
                        </a:rPr>
                        <a:t>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-£3,935,072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702802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b="1" u="none" strike="noStrike" dirty="0">
                          <a:effectLst/>
                        </a:rPr>
                        <a:t>Bottom 20 %</a:t>
                      </a:r>
                      <a:endParaRPr lang="en-GB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n-GB" sz="1800" b="1" u="none" strike="noStrike" dirty="0">
                          <a:effectLst/>
                        </a:rPr>
                        <a:t>43</a:t>
                      </a:r>
                      <a:endParaRPr lang="en-GB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71450" marR="9525" marT="9525" marB="0"/>
                </a:tc>
                <a:tc>
                  <a:txBody>
                    <a:bodyPr/>
                    <a:lstStyle/>
                    <a:p>
                      <a:pPr marL="0" algn="r" defTabSz="914400" rtl="0" eaLnBrk="1" fontAlgn="t" latinLnBrk="0" hangingPunct="1">
                        <a:buNone/>
                      </a:pPr>
                      <a:r>
                        <a:rPr lang="en-GB" sz="18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-£8,184,475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123458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3024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DC2DF-FD39-BCAC-CBAB-A8D941F77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BCE40-28F1-126F-283B-4295B4CAC42A}"/>
              </a:ext>
            </a:extLst>
          </p:cNvPr>
          <p:cNvSpPr txBox="1"/>
          <p:nvPr/>
        </p:nvSpPr>
        <p:spPr>
          <a:xfrm>
            <a:off x="885599" y="216705"/>
            <a:ext cx="10531926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 dirty="0">
                <a:solidFill>
                  <a:srgbClr val="961919"/>
                </a:solidFill>
                <a:uFillTx/>
                <a:latin typeface="Cinzel" pitchFamily="50"/>
              </a:rPr>
              <a:t>Breakdown of Top 20% (by parish)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D44A471-96A7-DFF2-2C1B-3D23729ECFC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4213" y="939800"/>
          <a:ext cx="10185400" cy="547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2506249" imgH="6715229" progId="Excel.Sheet.12">
                  <p:embed/>
                </p:oleObj>
              </mc:Choice>
              <mc:Fallback>
                <p:oleObj name="Worksheet" r:id="rId2" imgW="12506249" imgH="6715229" progId="Excel.Sheet.12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0D44A471-96A7-DFF2-2C1B-3D23729ECFC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84213" y="939800"/>
                        <a:ext cx="10185400" cy="5470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2016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76A32-6DF4-BC11-8DC4-5FD20C229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F26A-CAE4-C799-F2B6-B19C4C827FF5}"/>
              </a:ext>
            </a:extLst>
          </p:cNvPr>
          <p:cNvSpPr txBox="1"/>
          <p:nvPr/>
        </p:nvSpPr>
        <p:spPr>
          <a:xfrm>
            <a:off x="885599" y="216705"/>
            <a:ext cx="10531926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1" compatLnSpc="1">
            <a:noAutofit/>
          </a:bodyPr>
          <a:lstStyle/>
          <a:p>
            <a:pPr marL="0" marR="0" lvl="0" indent="0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 dirty="0">
                <a:solidFill>
                  <a:srgbClr val="961919"/>
                </a:solidFill>
                <a:uFillTx/>
                <a:latin typeface="Cinzel" pitchFamily="50"/>
              </a:rPr>
              <a:t>Breakdown of Bottom 20% (by parish)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8D27D5A5-38B2-9CAE-6945-198399161D9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5598" y="844884"/>
          <a:ext cx="10632879" cy="5247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2" imgW="13220700" imgH="6524764" progId="Excel.Sheet.12">
                  <p:embed/>
                </p:oleObj>
              </mc:Choice>
              <mc:Fallback>
                <p:oleObj name="Worksheet" r:id="rId2" imgW="13220700" imgH="6524764" progId="Excel.Sheet.12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8D27D5A5-38B2-9CAE-6945-198399161D9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85598" y="844884"/>
                        <a:ext cx="10632879" cy="52479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7471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9DF68-57A2-CD3E-808B-B0BC8BBA69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D42DDF1-C44C-8129-FCA1-64A060B322FD}"/>
              </a:ext>
            </a:extLst>
          </p:cNvPr>
          <p:cNvSpPr txBox="1"/>
          <p:nvPr/>
        </p:nvSpPr>
        <p:spPr>
          <a:xfrm>
            <a:off x="901700" y="914400"/>
            <a:ext cx="1056129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961919"/>
                </a:solidFill>
                <a:latin typeface="Cinzel" panose="00000500000000000000" pitchFamily="50" charset="0"/>
              </a:rPr>
              <a:t>2030 - if we continue as we are</a:t>
            </a:r>
          </a:p>
          <a:p>
            <a:endParaRPr lang="en-GB" b="1" dirty="0">
              <a:solidFill>
                <a:srgbClr val="1E526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5266"/>
                </a:solidFill>
                <a:latin typeface="Century Gothic" panose="020B0502020202020204" pitchFamily="34" charset="0"/>
              </a:rPr>
              <a:t>20+ fewer active priests and 10+ fewer deacons.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1E526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5266"/>
                </a:solidFill>
                <a:latin typeface="Century Gothic" panose="020B0502020202020204" pitchFamily="34" charset="0"/>
              </a:rPr>
              <a:t>Parish Priests at risk of physical and mental burnout due to falling numbers and trying to run multiple parishes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1E526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5266"/>
                </a:solidFill>
                <a:latin typeface="Century Gothic" panose="020B0502020202020204" pitchFamily="34" charset="0"/>
              </a:rPr>
              <a:t>Increased reliance on overseas priests</a:t>
            </a:r>
          </a:p>
          <a:p>
            <a:endParaRPr lang="en-GB" dirty="0">
              <a:solidFill>
                <a:srgbClr val="1E526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5266"/>
                </a:solidFill>
                <a:latin typeface="Century Gothic" panose="020B0502020202020204" pitchFamily="34" charset="0"/>
              </a:rPr>
              <a:t>20% of parishes will fail financially and another 20% of parishes will be heading for financial ‘closure’.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1E526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5266"/>
                </a:solidFill>
                <a:latin typeface="Century Gothic" panose="020B0502020202020204" pitchFamily="34" charset="0"/>
              </a:rPr>
              <a:t>10 -20 properties at immediate risk and 50+ at risk of closure due to lack of investment and H&amp;S concerns with many others requiring significant investment.</a:t>
            </a:r>
          </a:p>
          <a:p>
            <a:endParaRPr lang="en-GB" dirty="0">
              <a:solidFill>
                <a:srgbClr val="1E526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5266"/>
                </a:solidFill>
                <a:latin typeface="Century Gothic" panose="020B0502020202020204" pitchFamily="34" charset="0"/>
              </a:rPr>
              <a:t>Declining attendance due to aging demographic and lack of young families.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6869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0f29a43-28cb-42a3-9006-eaf1046a75c2" xsi:nil="true"/>
    <lcf76f155ced4ddcb4097134ff3c332f xmlns="74270c82-0c6c-4dd7-bc89-a24993973e8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6185978C0B54247BC106BF25F8C6FB3" ma:contentTypeVersion="12" ma:contentTypeDescription="Create a new document." ma:contentTypeScope="" ma:versionID="3f0f91ce8403e1f04f63883726545c85">
  <xsd:schema xmlns:xsd="http://www.w3.org/2001/XMLSchema" xmlns:xs="http://www.w3.org/2001/XMLSchema" xmlns:p="http://schemas.microsoft.com/office/2006/metadata/properties" xmlns:ns2="74270c82-0c6c-4dd7-bc89-a24993973e8d" xmlns:ns3="f0f29a43-28cb-42a3-9006-eaf1046a75c2" targetNamespace="http://schemas.microsoft.com/office/2006/metadata/properties" ma:root="true" ma:fieldsID="e61ea0e21bf6256880d13ccaf69ca531" ns2:_="" ns3:_="">
    <xsd:import namespace="74270c82-0c6c-4dd7-bc89-a24993973e8d"/>
    <xsd:import namespace="f0f29a43-28cb-42a3-9006-eaf1046a75c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70c82-0c6c-4dd7-bc89-a24993973e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fa1309f-a15a-48cf-bf8f-4e82240261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f29a43-28cb-42a3-9006-eaf1046a75c2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afb48e3-af52-4a2f-804a-c28e2f4d4f65}" ma:internalName="TaxCatchAll" ma:showField="CatchAllData" ma:web="f0f29a43-28cb-42a3-9006-eaf1046a75c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BA3D92F-D3DF-4AA5-A628-FA3AB3681717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dcmitype/"/>
    <ds:schemaRef ds:uri="http://www.w3.org/XML/1998/namespace"/>
    <ds:schemaRef ds:uri="74270c82-0c6c-4dd7-bc89-a24993973e8d"/>
    <ds:schemaRef ds:uri="f0f29a43-28cb-42a3-9006-eaf1046a75c2"/>
  </ds:schemaRefs>
</ds:datastoreItem>
</file>

<file path=customXml/itemProps2.xml><?xml version="1.0" encoding="utf-8"?>
<ds:datastoreItem xmlns:ds="http://schemas.openxmlformats.org/officeDocument/2006/customXml" ds:itemID="{35BD126B-FAF2-41B3-904C-37A24C65E5F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5BB220-C4CD-48E0-BD14-1BE766A635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270c82-0c6c-4dd7-bc89-a24993973e8d"/>
    <ds:schemaRef ds:uri="f0f29a43-28cb-42a3-9006-eaf1046a75c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86122</TotalTime>
  <Words>1473</Words>
  <Application>Microsoft Office PowerPoint</Application>
  <PresentationFormat>Widescreen</PresentationFormat>
  <Paragraphs>617</Paragraphs>
  <Slides>17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Aptos</vt:lpstr>
      <vt:lpstr>Aptos Narrow</vt:lpstr>
      <vt:lpstr>Arial</vt:lpstr>
      <vt:lpstr>Calibri</vt:lpstr>
      <vt:lpstr>Calibri Light</vt:lpstr>
      <vt:lpstr>Century Gothic</vt:lpstr>
      <vt:lpstr>Cinzel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Bletso</dc:creator>
  <cp:lastModifiedBy>Rachel GOULD</cp:lastModifiedBy>
  <cp:revision>321</cp:revision>
  <cp:lastPrinted>2025-10-22T06:50:26Z</cp:lastPrinted>
  <dcterms:created xsi:type="dcterms:W3CDTF">2019-01-24T10:49:59Z</dcterms:created>
  <dcterms:modified xsi:type="dcterms:W3CDTF">2026-01-25T10:57:10Z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0x010100B6185978C0B54247BC106BF25F8C6FB3</vt:lpwstr>
  </property>
  <property fmtid="{D5CDD505-2E9C-101B-9397-08002B2CF9AE}" pid="3" name="Order">
    <vt:r8>75800</vt:r8>
  </property>
  <property fmtid="{D5CDD505-2E9C-101B-9397-08002B2CF9AE}" pid="4" name="MediaServiceImageTags">
    <vt:lpwstr/>
  </property>
</Properties>
</file>